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14" r:id="rId2"/>
    <p:sldId id="313" r:id="rId3"/>
    <p:sldId id="295"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84" r:id="rId18"/>
    <p:sldId id="277" r:id="rId19"/>
    <p:sldId id="292" r:id="rId20"/>
    <p:sldId id="293" r:id="rId21"/>
    <p:sldId id="294" r:id="rId22"/>
    <p:sldId id="316" r:id="rId23"/>
    <p:sldId id="317" r:id="rId24"/>
    <p:sldId id="318" r:id="rId25"/>
    <p:sldId id="319" r:id="rId26"/>
    <p:sldId id="320" r:id="rId27"/>
    <p:sldId id="321" r:id="rId28"/>
    <p:sldId id="322" r:id="rId29"/>
    <p:sldId id="323" r:id="rId30"/>
    <p:sldId id="324" r:id="rId31"/>
    <p:sldId id="325" r:id="rId32"/>
    <p:sldId id="326" r:id="rId33"/>
    <p:sldId id="290" r:id="rId34"/>
    <p:sldId id="291" r:id="rId35"/>
    <p:sldId id="31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56" autoAdjust="0"/>
  </p:normalViewPr>
  <p:slideViewPr>
    <p:cSldViewPr>
      <p:cViewPr varScale="1">
        <p:scale>
          <a:sx n="60" d="100"/>
          <a:sy n="60" d="100"/>
        </p:scale>
        <p:origin x="146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BB5896-48ED-4845-A27A-8717CC837B8D}" type="datetimeFigureOut">
              <a:rPr lang="en-US" smtClean="0"/>
              <a:t>3/6/2020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1AA6D9-27D7-448E-A708-13B5A7BE8D17}" type="slidenum">
              <a:rPr lang="en-US" smtClean="0"/>
              <a:t>‹#›</a:t>
            </a:fld>
            <a:endParaRPr lang="en-US"/>
          </a:p>
        </p:txBody>
      </p:sp>
    </p:spTree>
    <p:extLst>
      <p:ext uri="{BB962C8B-B14F-4D97-AF65-F5344CB8AC3E}">
        <p14:creationId xmlns:p14="http://schemas.microsoft.com/office/powerpoint/2010/main" val="30029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earsonrealize.com/community/scorm/courses/d930fa45c1ad098b009170a85d7483c5/govt_sco_na_se_en_05_03_03/02.html#ngss-4dedb347-b364-488a-b90b-1c38b18370f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www.greenpeace.org/usa/global-warming/issues/fracking/" TargetMode="External"/><Relationship Id="rId3" Type="http://schemas.openxmlformats.org/officeDocument/2006/relationships/hyperlink" Target="http://www.flushthetpp.org/tpp-corporate-insiders/" TargetMode="External"/><Relationship Id="rId7" Type="http://schemas.openxmlformats.org/officeDocument/2006/relationships/hyperlink" Target="http://blogs.cfr.org/levi/2015/11/17/what-the-tpp-means-for-lng/" TargetMode="External"/><Relationship Id="rId12" Type="http://schemas.openxmlformats.org/officeDocument/2006/relationships/hyperlink" Target="http://www.greenpeace.org/usa/keystone-xl-rejected-the-day-the-people-won/"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ww.greenpeace.org/usa/forests/indonesia/" TargetMode="External"/><Relationship Id="rId11" Type="http://schemas.openxmlformats.org/officeDocument/2006/relationships/hyperlink" Target="http://sierraclub.org/compass/2016/01/corporation-behind-keystone-xl-just-laid-bare-tpp-s-threats-our-climate" TargetMode="External"/><Relationship Id="rId5" Type="http://schemas.openxmlformats.org/officeDocument/2006/relationships/hyperlink" Target="http://www.greenpeace.org/usa/living-on-the-brink-what-happens-if-all-the-sharks-die/" TargetMode="External"/><Relationship Id="rId10" Type="http://schemas.openxmlformats.org/officeDocument/2006/relationships/hyperlink" Target="http://www.greenpeace.org/usa/democracy/issues/money-politics/" TargetMode="External"/><Relationship Id="rId4" Type="http://schemas.openxmlformats.org/officeDocument/2006/relationships/hyperlink" Target="http://www.huffingtonpost.com/ben-beachy/sharks-tigers-and-elephan_b_8740876.html" TargetMode="External"/><Relationship Id="rId9" Type="http://schemas.openxmlformats.org/officeDocument/2006/relationships/hyperlink" Target="http://citizen.typepad.com/eyesontrade/2015/11/new-analysis-of-tpp-investment-chapter-us-laws-face-expanded-threats-from-foreign-investors.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earsonrealize.com/community/scorm/courses/93e82d3f9cd36b51756af460c7ceaced/govt_sco_na_se_en_05_03_04/06.html#ngss-8c17037a-85a3-4626-93be-7394e0b85fc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0" tIns="91420" rIns="91420" bIns="91420"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0" tIns="91420" rIns="91420" bIns="91420" anchor="t" anchorCtr="0">
            <a:noAutofit/>
          </a:bodyPr>
          <a:lstStyle/>
          <a:p>
            <a:pPr>
              <a:lnSpc>
                <a:spcPct val="115000"/>
              </a:lnSpc>
            </a:pPr>
            <a:r>
              <a:rPr lang="en" sz="1400" dirty="0">
                <a:latin typeface="Calibri"/>
                <a:ea typeface="Calibri"/>
                <a:cs typeface="Calibri"/>
                <a:sym typeface="Calibri"/>
              </a:rPr>
              <a:t>Do recess appointments shift the balance of power in the government?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lIns="91420" tIns="91420" rIns="91420" bIns="91420" anchor="t" anchorCtr="0">
            <a:noAutofit/>
          </a:bodyPr>
          <a:lstStyle/>
          <a:p>
            <a:r>
              <a:rPr lang="en" dirty="0">
                <a:latin typeface="Calibri"/>
                <a:ea typeface="Calibri"/>
                <a:cs typeface="Calibri"/>
                <a:sym typeface="Calibri"/>
              </a:rPr>
              <a:t>Thomas Jefferson wrote this to a friend in 1789: “The execution of the laws is more important than the making of them.” Whether Jefferson was right about that or not, in this section you will see that the President’s power to execute the law endows the chief executive with extraordinary authority.</a:t>
            </a:r>
          </a:p>
          <a:p>
            <a:r>
              <a:rPr lang="en" dirty="0">
                <a:latin typeface="Calibri"/>
                <a:ea typeface="Calibri"/>
                <a:cs typeface="Calibri"/>
                <a:sym typeface="Calibri"/>
              </a:rPr>
              <a:t>In The Federalist No. 51, James Madison analyzes the Constitution’s elaborate system of checks and balances. Its “constant aim,” he says, “is to divide and arrange the several [branches] in such a manner as that each may be a check on the other.” And, he adds, “the great security against a gradual concentration of the several powers in the same department consists in giving to those who administer each department the necessary constitutional means and personal motives to resist encroachments of the others. . . . ”</a:t>
            </a:r>
          </a:p>
          <a:p>
            <a:pPr marL="914350" lvl="1" indent="-330182">
              <a:lnSpc>
                <a:spcPct val="115000"/>
              </a:lnSpc>
              <a:buClr>
                <a:srgbClr val="FFFFFF"/>
              </a:buClr>
              <a:buSzPct val="114285"/>
              <a:buFont typeface="Roboto Slab"/>
            </a:pPr>
            <a:r>
              <a:rPr lang="en" sz="1400" dirty="0">
                <a:solidFill>
                  <a:srgbClr val="333333"/>
                </a:solidFill>
                <a:highlight>
                  <a:srgbClr val="FFFFFF"/>
                </a:highlight>
              </a:rPr>
              <a:t>The word </a:t>
            </a:r>
            <a:r>
              <a:rPr lang="en" sz="1400" i="1" dirty="0">
                <a:solidFill>
                  <a:srgbClr val="333333"/>
                </a:solidFill>
                <a:highlight>
                  <a:srgbClr val="FFFFFF"/>
                </a:highlight>
              </a:rPr>
              <a:t>veto</a:t>
            </a:r>
            <a:r>
              <a:rPr lang="en" sz="1400" dirty="0">
                <a:solidFill>
                  <a:srgbClr val="333333"/>
                </a:solidFill>
                <a:highlight>
                  <a:srgbClr val="FFFFFF"/>
                </a:highlight>
              </a:rPr>
              <a:t> comes from the Latin meaning "I forbid." Congress can then override that veto, by a two-thirds vote in each of its two chambers, but it seldom does.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0" tIns="91420" rIns="91420" bIns="91420" anchor="t" anchorCtr="0">
            <a:noAutofit/>
          </a:bodyPr>
          <a:lstStyle/>
          <a:p>
            <a:r>
              <a:rPr lang="en" dirty="0"/>
              <a:t>How can Congress check the President’s veto power?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0" tIns="91420" rIns="91420" bIns="91420" anchor="t" anchorCtr="0">
            <a:noAutofit/>
          </a:bodyPr>
          <a:lstStyle/>
          <a:p>
            <a:pPr>
              <a:lnSpc>
                <a:spcPct val="115000"/>
              </a:lnSpc>
              <a:spcAft>
                <a:spcPts val="900"/>
              </a:spcAft>
            </a:pPr>
            <a:r>
              <a:rPr lang="en" sz="1400" dirty="0">
                <a:solidFill>
                  <a:srgbClr val="333333"/>
                </a:solidFill>
                <a:highlight>
                  <a:srgbClr val="FFFFFF"/>
                </a:highlight>
              </a:rPr>
              <a:t>President George W. Bush stirred controversy by issuing signing statements more often than any of his predecessors, attaching them to more than 700 of the bills he signed. In doing so, he claimed a power, on one hand, to refuse to enforce those provisions or, on the other, to interpret them “in a manner consistent with” his view of “the constitutional authority of the President.”</a:t>
            </a:r>
          </a:p>
          <a:p>
            <a:pPr>
              <a:lnSpc>
                <a:spcPct val="115000"/>
              </a:lnSpc>
              <a:spcAft>
                <a:spcPts val="900"/>
              </a:spcAft>
            </a:pPr>
            <a:r>
              <a:rPr lang="en" sz="1400" dirty="0">
                <a:solidFill>
                  <a:srgbClr val="333333"/>
                </a:solidFill>
                <a:highlight>
                  <a:srgbClr val="FFFFFF"/>
                </a:highlight>
              </a:rPr>
              <a:t>His critics claim that Mr. Bush, in effect, used these statements as a substitute for the veto power, deciding which new laws he would execute and how those laws would be interpreted and applied. Defenders argue that signing statements have been used by Presidents throughout the nation's history, that they are an important means for the President to express his reservations about a piece of legislation, and that the national security issues that arose during the Bush administration warranted any increased use.</a:t>
            </a:r>
          </a:p>
          <a:p>
            <a:pPr>
              <a:lnSpc>
                <a:spcPct val="115000"/>
              </a:lnSpc>
              <a:spcAft>
                <a:spcPts val="900"/>
              </a:spcAft>
            </a:pPr>
            <a:r>
              <a:rPr lang="en" sz="1400" dirty="0">
                <a:solidFill>
                  <a:srgbClr val="333333"/>
                </a:solidFill>
                <a:highlight>
                  <a:srgbClr val="FFFFFF"/>
                </a:highlight>
              </a:rPr>
              <a:t>President Obama has generally rejected his predecessor’s view of signing statements. He has used them sparingly, in much the same way that earlier chief executives have.</a:t>
            </a:r>
          </a:p>
          <a:p>
            <a:pPr marL="336488" indent="-336488">
              <a:buFont typeface="Arial" panose="020B0604020202020204" pitchFamily="34" charset="0"/>
              <a:buChar char="•"/>
            </a:pPr>
            <a:r>
              <a:rPr lang="en" sz="1400" dirty="0">
                <a:solidFill>
                  <a:srgbClr val="FFFFFF"/>
                </a:solidFill>
                <a:latin typeface="Roboto Slab"/>
                <a:ea typeface="Roboto Slab"/>
                <a:cs typeface="Roboto Slab"/>
                <a:sym typeface="Roboto Slab"/>
              </a:rPr>
              <a:t>On occasion, those statements were used to point out constitutional or other problems the President saw in a newly enacted law. </a:t>
            </a:r>
          </a:p>
          <a:p>
            <a:pPr marL="336488" indent="-336488">
              <a:buFont typeface="Arial" panose="020B0604020202020204" pitchFamily="34" charset="0"/>
              <a:buChar char="•"/>
            </a:pPr>
            <a:r>
              <a:rPr lang="en" sz="1400" dirty="0">
                <a:solidFill>
                  <a:srgbClr val="FFFFFF"/>
                </a:solidFill>
                <a:latin typeface="Roboto Slab"/>
                <a:ea typeface="Roboto Slab"/>
                <a:cs typeface="Roboto Slab"/>
                <a:sym typeface="Roboto Slab"/>
              </a:rPr>
              <a:t>More often, the statements have been used to do such things as to direct the manner in which a new law is to be enforced.</a:t>
            </a:r>
          </a:p>
          <a:p>
            <a:pPr>
              <a:lnSpc>
                <a:spcPct val="115000"/>
              </a:lnSpc>
              <a:spcAft>
                <a:spcPts val="900"/>
              </a:spcAft>
            </a:pPr>
            <a:r>
              <a:rPr lang="en" sz="1400" dirty="0">
                <a:solidFill>
                  <a:srgbClr val="333333"/>
                </a:solidFill>
                <a:highlight>
                  <a:srgbClr val="FFFFFF"/>
                </a:highlight>
              </a:rPr>
              <a:t>Line item veto: Most often, those who have proposed this device would restrict its application to specific dollar amounts (line items) in spending bills enacted by Congress. Many supporters argue that the line-item veto would be a potent weapon against wasteful and unnecessary federal spending.</a:t>
            </a:r>
          </a:p>
          <a:p>
            <a:pPr>
              <a:lnSpc>
                <a:spcPct val="115000"/>
              </a:lnSpc>
              <a:spcAft>
                <a:spcPts val="900"/>
              </a:spcAft>
            </a:pPr>
            <a:r>
              <a:rPr lang="en" sz="1400" dirty="0">
                <a:solidFill>
                  <a:srgbClr val="333333"/>
                </a:solidFill>
                <a:highlight>
                  <a:srgbClr val="FFFFFF"/>
                </a:highlight>
              </a:rPr>
              <a:t>Opponents of the line-item veto have long argued that the move would bring a massive and dangerous shift of power from the legislative branch to the executive branch. To this point, efforts to persuade Congress to propose a line-item veto amendment to the Constitution have failed.</a:t>
            </a:r>
          </a:p>
          <a:p>
            <a:pPr>
              <a:lnSpc>
                <a:spcPct val="115000"/>
              </a:lnSpc>
              <a:spcAft>
                <a:spcPts val="900"/>
              </a:spcAft>
            </a:pPr>
            <a:r>
              <a:rPr lang="en" sz="1400" dirty="0">
                <a:solidFill>
                  <a:srgbClr val="333333"/>
                </a:solidFill>
                <a:highlight>
                  <a:srgbClr val="FFFFFF"/>
                </a:highlight>
              </a:rPr>
              <a:t>In 1996, Congress did pass a Line-Item Veto Act. The Supreme Court struck it down, however, holding that Congress lacked the power to give the President a line-item veto, in </a:t>
            </a:r>
            <a:r>
              <a:rPr lang="en" sz="1400" i="1" dirty="0">
                <a:solidFill>
                  <a:srgbClr val="333333"/>
                </a:solidFill>
                <a:highlight>
                  <a:srgbClr val="FFFFFF"/>
                </a:highlight>
              </a:rPr>
              <a:t>Clinton</a:t>
            </a:r>
            <a:r>
              <a:rPr lang="en" sz="1400" dirty="0">
                <a:solidFill>
                  <a:srgbClr val="333333"/>
                </a:solidFill>
                <a:highlight>
                  <a:srgbClr val="FFFFFF"/>
                </a:highlight>
              </a:rPr>
              <a:t> v. </a:t>
            </a:r>
            <a:r>
              <a:rPr lang="en" sz="1400" i="1" dirty="0">
                <a:solidFill>
                  <a:srgbClr val="333333"/>
                </a:solidFill>
                <a:highlight>
                  <a:srgbClr val="FFFFFF"/>
                </a:highlight>
              </a:rPr>
              <a:t>New York City</a:t>
            </a:r>
            <a:r>
              <a:rPr lang="en" sz="1400" dirty="0">
                <a:solidFill>
                  <a:srgbClr val="333333"/>
                </a:solidFill>
                <a:highlight>
                  <a:srgbClr val="FFFFFF"/>
                </a:highlight>
              </a:rPr>
              <a:t>, 1998. If the chief executive is to have that authority, said the Court, it can come only as the result of an amendment to the Constitution.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0" tIns="91420" rIns="91420" bIns="91420" anchor="t" anchorCtr="0">
            <a:noAutofit/>
          </a:bodyPr>
          <a:lstStyle/>
          <a:p>
            <a:pPr defTabSz="897301">
              <a:spcAft>
                <a:spcPts val="900"/>
              </a:spcAft>
              <a:defRPr/>
            </a:pPr>
            <a:r>
              <a:rPr lang="en" dirty="0">
                <a:solidFill>
                  <a:srgbClr val="FFFFFF"/>
                </a:solidFill>
                <a:latin typeface="Roboto Slab"/>
                <a:ea typeface="Roboto Slab"/>
                <a:cs typeface="Roboto Slab"/>
                <a:sym typeface="Roboto Slab"/>
              </a:rPr>
              <a:t>The power to issue these orders, the </a:t>
            </a:r>
            <a:r>
              <a:rPr lang="en" b="1" u="sng" dirty="0">
                <a:solidFill>
                  <a:srgbClr val="FFFFFF"/>
                </a:solidFill>
                <a:latin typeface="Roboto Slab"/>
                <a:ea typeface="Roboto Slab"/>
                <a:cs typeface="Roboto Slab"/>
                <a:sym typeface="Roboto Slab"/>
              </a:rPr>
              <a:t>ordinance power</a:t>
            </a:r>
            <a:r>
              <a:rPr lang="en" dirty="0">
                <a:solidFill>
                  <a:srgbClr val="FFFFFF"/>
                </a:solidFill>
                <a:latin typeface="Roboto Slab"/>
                <a:ea typeface="Roboto Slab"/>
                <a:cs typeface="Roboto Slab"/>
                <a:sym typeface="Roboto Slab"/>
              </a:rPr>
              <a:t>, arises from two sources: the Constitution and acts of Congress.</a:t>
            </a:r>
          </a:p>
          <a:p>
            <a:pPr>
              <a:spcAft>
                <a:spcPts val="900"/>
              </a:spcAft>
            </a:pPr>
            <a:r>
              <a:rPr lang="en" dirty="0">
                <a:latin typeface="Roboto Slab"/>
                <a:ea typeface="Roboto Slab"/>
                <a:cs typeface="Roboto Slab"/>
                <a:sym typeface="Roboto Slab"/>
              </a:rPr>
              <a:t>The Constitution does not mention the ordinance power in so many words, but that power is clearly intended. In granting certain powers to the President, the Constitution obviously anticipates their use. In order to exercise those powers, the chief executive must have the power to issue the necessary orders, and, as well, the power to implement them.</a:t>
            </a:r>
          </a:p>
          <a:p>
            <a:pPr marL="457175" indent="-304783">
              <a:spcAft>
                <a:spcPts val="900"/>
              </a:spcAft>
              <a:buClr>
                <a:srgbClr val="000000"/>
              </a:buClr>
              <a:buSzPct val="100000"/>
              <a:buFont typeface="Roboto Slab"/>
            </a:pPr>
            <a:r>
              <a:rPr lang="en" dirty="0">
                <a:latin typeface="Roboto Slab"/>
                <a:ea typeface="Roboto Slab"/>
                <a:cs typeface="Roboto Slab"/>
                <a:sym typeface="Roboto Slab"/>
              </a:rPr>
              <a:t>Beginning with George Washington in 1796, the nation’s chief executives have at times insisted that the Constitution gives the President the inherent power to refuse to disclose certain information to Congress or to the federal courts. That is, they have claimed the power of </a:t>
            </a:r>
            <a:r>
              <a:rPr lang="en" b="1" dirty="0">
                <a:latin typeface="Roboto Slab"/>
                <a:ea typeface="Roboto Slab"/>
                <a:cs typeface="Roboto Slab"/>
                <a:sym typeface="Roboto Slab"/>
                <a:hlinkClick r:id="rId3"/>
              </a:rPr>
              <a:t>executive privilege</a:t>
            </a:r>
            <a:r>
              <a:rPr lang="en" dirty="0">
                <a:latin typeface="Roboto Slab"/>
                <a:ea typeface="Roboto Slab"/>
                <a:cs typeface="Roboto Slab"/>
                <a:sym typeface="Roboto Slab"/>
              </a:rPr>
              <a:t>. Most often, a claim of executive privilege has been made with regard to conversations and other communications between Presidents and their closest advisors.</a:t>
            </a:r>
          </a:p>
          <a:p>
            <a:pPr marL="457175" indent="-304783">
              <a:spcAft>
                <a:spcPts val="900"/>
              </a:spcAft>
              <a:buClr>
                <a:schemeClr val="dk1"/>
              </a:buClr>
              <a:buSzPct val="100000"/>
              <a:buFont typeface="Roboto Slab"/>
            </a:pPr>
            <a:r>
              <a:rPr lang="en" dirty="0">
                <a:solidFill>
                  <a:srgbClr val="333333"/>
                </a:solidFill>
                <a:highlight>
                  <a:srgbClr val="FFFFFF"/>
                </a:highlight>
                <a:latin typeface="Roboto Slab"/>
                <a:ea typeface="Roboto Slab"/>
                <a:cs typeface="Roboto Slab"/>
                <a:sym typeface="Roboto Slab"/>
              </a:rPr>
              <a:t>Congress has never recognized executive privilege. It has often tried to compel executive officials to testify at congressional committee hearings, and Presidents have frequently resisted those efforts, citing executive privilege.</a:t>
            </a:r>
          </a:p>
          <a:p>
            <a:pPr marL="457175" indent="-304783">
              <a:spcAft>
                <a:spcPts val="900"/>
              </a:spcAft>
              <a:buClr>
                <a:srgbClr val="333333"/>
              </a:buClr>
              <a:buSzPct val="85714"/>
              <a:buFont typeface="Roboto Slab"/>
            </a:pPr>
            <a:r>
              <a:rPr lang="en" sz="1400" dirty="0">
                <a:solidFill>
                  <a:srgbClr val="333333"/>
                </a:solidFill>
                <a:highlight>
                  <a:srgbClr val="FFFFFF"/>
                </a:highlight>
              </a:rPr>
              <a:t>the Supreme Court has recognized both the existence of and the need for executive privilege in a historic case, </a:t>
            </a:r>
            <a:r>
              <a:rPr lang="en" sz="1400" i="1" dirty="0">
                <a:solidFill>
                  <a:srgbClr val="333333"/>
                </a:solidFill>
                <a:highlight>
                  <a:srgbClr val="FFFFFF"/>
                </a:highlight>
              </a:rPr>
              <a:t>United States</a:t>
            </a:r>
            <a:r>
              <a:rPr lang="en" sz="1400" dirty="0">
                <a:solidFill>
                  <a:srgbClr val="333333"/>
                </a:solidFill>
                <a:highlight>
                  <a:srgbClr val="FFFFFF"/>
                </a:highlight>
              </a:rPr>
              <a:t> v. </a:t>
            </a:r>
            <a:r>
              <a:rPr lang="en" sz="1400" i="1" dirty="0">
                <a:solidFill>
                  <a:srgbClr val="333333"/>
                </a:solidFill>
                <a:highlight>
                  <a:srgbClr val="FFFFFF"/>
                </a:highlight>
              </a:rPr>
              <a:t>Nixon</a:t>
            </a:r>
            <a:r>
              <a:rPr lang="en" sz="1400" dirty="0">
                <a:solidFill>
                  <a:srgbClr val="333333"/>
                </a:solidFill>
                <a:highlight>
                  <a:srgbClr val="FFFFFF"/>
                </a:highlight>
              </a:rPr>
              <a:t>, in 1974. There, a unanimous Court said that although the President might legitimately claim executive privilege in matters involving national security, that privilege cannot be used to prevent evidence from being heard in a criminal proceeding. This decision was a key factor in Mr. Nixon’s resignation.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0" tIns="91420" rIns="91420" bIns="91420" anchor="t" anchorCtr="0">
            <a:noAutofit/>
          </a:bodyPr>
          <a:lstStyle/>
          <a:p>
            <a:r>
              <a:rPr lang="en-US" u="sng" dirty="0"/>
              <a:t>Comprehensive market access</a:t>
            </a:r>
            <a:r>
              <a:rPr lang="en-US" dirty="0"/>
              <a:t>.  The TPP eliminates or reduces tariff and non-tariff barriers across substantially all trade in goods and services and covers the full spectrum of trade, including goods and services trade and investment, so as to create new opportunities and benefits for our businesses, workers, and consumers.</a:t>
            </a:r>
            <a:br>
              <a:rPr lang="en-US" dirty="0"/>
            </a:br>
            <a:r>
              <a:rPr lang="en-US" dirty="0"/>
              <a:t> </a:t>
            </a:r>
          </a:p>
          <a:p>
            <a:r>
              <a:rPr lang="en-US" u="sng" dirty="0"/>
              <a:t>Regional approach to commitments</a:t>
            </a:r>
            <a:r>
              <a:rPr lang="en-US" dirty="0"/>
              <a:t>.   The TPP facilitates the development of production and supply chains, and seamless trade, enhancing efficiency and supporting our goal of creating and supporting jobs, raising living standards, enhancing conservation efforts, and facilitating cross-border integration, as well as opening domestic markets. </a:t>
            </a:r>
            <a:br>
              <a:rPr lang="en-US" dirty="0"/>
            </a:br>
            <a:r>
              <a:rPr lang="en-US" dirty="0"/>
              <a:t> </a:t>
            </a:r>
          </a:p>
          <a:p>
            <a:r>
              <a:rPr lang="en-US" u="sng" dirty="0"/>
              <a:t>Addressing new trade challenges</a:t>
            </a:r>
            <a:r>
              <a:rPr lang="en-US" dirty="0"/>
              <a:t>.  The TPP promotes innovation, productivity, and competitiveness by addressing new issues, including the development of the digital economy, and the role of state-owned enterprises in the global economy.</a:t>
            </a:r>
            <a:br>
              <a:rPr lang="en-US" dirty="0"/>
            </a:br>
            <a:r>
              <a:rPr lang="en-US" dirty="0"/>
              <a:t> </a:t>
            </a:r>
          </a:p>
          <a:p>
            <a:r>
              <a:rPr lang="en-US" u="sng" dirty="0"/>
              <a:t>Inclusive trade</a:t>
            </a:r>
            <a:r>
              <a:rPr lang="en-US" dirty="0"/>
              <a:t>.  The TPP includes new elements that seek to ensure that economies at all levels of development and businesses of all sizes can benefit from trade.  It includes commitments to help small- and medium-sized businesses understand the Agreement, take advantage of its opportunities, and bring their unique challenges to the attention of the TPP governments.  It also includes specific commitments on development and trade capacity building, to ensure that all Parties are able to meet the commitments in the Agreement and take full advantage of its benefits. </a:t>
            </a:r>
            <a:br>
              <a:rPr lang="en-US" dirty="0"/>
            </a:br>
            <a:r>
              <a:rPr lang="en-US" dirty="0"/>
              <a:t> </a:t>
            </a:r>
          </a:p>
          <a:p>
            <a:r>
              <a:rPr lang="en-US" u="sng" dirty="0"/>
              <a:t>Platform for regional integration</a:t>
            </a:r>
            <a:r>
              <a:rPr lang="en-US" dirty="0"/>
              <a:t>.  The TPP is intended as a platform for regional economic integration and designed to include additional economies across the Asia-Pacific region. </a:t>
            </a:r>
          </a:p>
          <a:p>
            <a:endParaRPr lang="en-US" dirty="0" smtClean="0"/>
          </a:p>
          <a:p>
            <a:r>
              <a:rPr lang="en-US" dirty="0"/>
              <a:t>1. Secret Negotiations With Corporate Lobbyists</a:t>
            </a:r>
          </a:p>
          <a:p>
            <a:r>
              <a:rPr lang="en-US" dirty="0"/>
              <a:t>In drafting the TPP, government negotiators bowed to corporate influence, locking in policies to lower tariffs and regulations that will boost their profits. The deal was then negotiated in secret between the United States, Australia, Brunei, Canada, Chile, Japan, Malaysia, Mexico, New Zealand, Peru, Singapore, and Vietnam.</a:t>
            </a:r>
          </a:p>
          <a:p>
            <a:r>
              <a:rPr lang="en-US" dirty="0"/>
              <a:t>What’s worse is that </a:t>
            </a:r>
            <a:r>
              <a:rPr lang="en-US" dirty="0">
                <a:hlinkClick r:id="rId3"/>
              </a:rPr>
              <a:t>600 corporate lobbyists</a:t>
            </a:r>
            <a:r>
              <a:rPr lang="en-US" dirty="0"/>
              <a:t> were asked to give input on the deal while civil society — that’s you and me — was left out.</a:t>
            </a:r>
          </a:p>
          <a:p>
            <a:r>
              <a:rPr lang="en-US" dirty="0"/>
              <a:t>Why all the secrecy?</a:t>
            </a:r>
          </a:p>
          <a:p>
            <a:r>
              <a:rPr lang="en-US" dirty="0"/>
              <a:t>2. The TPP Means Dead Sharks, Tigers, and Elephants</a:t>
            </a:r>
          </a:p>
          <a:p>
            <a:r>
              <a:rPr lang="en-US" dirty="0"/>
              <a:t>The TPP is all about reducing tariffs and taxes on imports, regardless of the consequences. Thanks to </a:t>
            </a:r>
            <a:r>
              <a:rPr lang="en-US" dirty="0">
                <a:hlinkClick r:id="rId4"/>
              </a:rPr>
              <a:t>research by Ben </a:t>
            </a:r>
            <a:r>
              <a:rPr lang="en-US" dirty="0" err="1">
                <a:hlinkClick r:id="rId4"/>
              </a:rPr>
              <a:t>Beachy</a:t>
            </a:r>
            <a:r>
              <a:rPr lang="en-US" dirty="0"/>
              <a:t> of the Sierra Club, we know that this includes tariffs on </a:t>
            </a:r>
            <a:r>
              <a:rPr lang="en-US" dirty="0">
                <a:hlinkClick r:id="rId5"/>
              </a:rPr>
              <a:t>shark fins</a:t>
            </a:r>
            <a:r>
              <a:rPr lang="en-US" dirty="0"/>
              <a:t>, palm oil — whose expanding plantations </a:t>
            </a:r>
            <a:r>
              <a:rPr lang="en-US" dirty="0">
                <a:hlinkClick r:id="rId6"/>
              </a:rPr>
              <a:t>threaten tiger habitat</a:t>
            </a:r>
            <a:r>
              <a:rPr lang="en-US" dirty="0"/>
              <a:t> — and even ivory.</a:t>
            </a:r>
          </a:p>
          <a:p>
            <a:r>
              <a:rPr lang="en-US" dirty="0"/>
              <a:t>Cheaper shark fins means more dead sharks and cheaper palm oil means more rainforests cleared for plantations. The tariff reductions on legal ivory could even spur popularity and demand for illegally poached elephant ivory .</a:t>
            </a:r>
          </a:p>
          <a:p>
            <a:r>
              <a:rPr lang="en-US" dirty="0"/>
              <a:t>3. The TPP Gives a Future to Fracking</a:t>
            </a:r>
          </a:p>
          <a:p>
            <a:r>
              <a:rPr lang="en-US" dirty="0"/>
              <a:t>The TPP will also make it much easier for the United States to </a:t>
            </a:r>
            <a:r>
              <a:rPr lang="en-US" dirty="0">
                <a:hlinkClick r:id="rId7"/>
              </a:rPr>
              <a:t>export natural gas from fracking</a:t>
            </a:r>
            <a:r>
              <a:rPr lang="en-US" dirty="0"/>
              <a:t>.</a:t>
            </a:r>
          </a:p>
          <a:p>
            <a:r>
              <a:rPr lang="en-US" dirty="0"/>
              <a:t>Right now, exporting natural gas needs approval from the Department of Energy. The TPP removes any significant review of the environmental consequences by making approval automatic. And when export markets are guaranteed, fossil fuel companies in the United States will build more natural gas export facilities, infrastructure that will guarantee fracking, </a:t>
            </a:r>
            <a:r>
              <a:rPr lang="en-US" dirty="0">
                <a:hlinkClick r:id="rId8"/>
              </a:rPr>
              <a:t>drive climate change, and poison our water</a:t>
            </a:r>
            <a:r>
              <a:rPr lang="en-US" dirty="0"/>
              <a:t> for years to come.</a:t>
            </a:r>
          </a:p>
          <a:p>
            <a:r>
              <a:rPr lang="en-US" dirty="0"/>
              <a:t>4. The TPP Gives Corporations Too Much Power</a:t>
            </a:r>
          </a:p>
          <a:p>
            <a:r>
              <a:rPr lang="en-US" dirty="0"/>
              <a:t>Under the TPP, </a:t>
            </a:r>
            <a:r>
              <a:rPr lang="en-US" dirty="0">
                <a:hlinkClick r:id="rId9"/>
              </a:rPr>
              <a:t>corporate polluters will be able to sue the United States</a:t>
            </a:r>
            <a:r>
              <a:rPr lang="en-US" dirty="0"/>
              <a:t> when they don’t get what they want. Corporations are already doing everything they can to </a:t>
            </a:r>
            <a:r>
              <a:rPr lang="en-US" dirty="0">
                <a:hlinkClick r:id="rId10"/>
              </a:rPr>
              <a:t>buy influence in our democracy</a:t>
            </a:r>
            <a:r>
              <a:rPr lang="en-US" dirty="0"/>
              <a:t> and use their dollars to drown out the voice of the people — the last thing they need is more influence over government.</a:t>
            </a:r>
          </a:p>
          <a:p>
            <a:r>
              <a:rPr lang="en-US" dirty="0"/>
              <a:t>If the United States passes environmental regulations that hurt a foreign corporation’s bottom line, that company will be able to sue us in a secret a foreign tribunal whose decision is final and </a:t>
            </a:r>
            <a:r>
              <a:rPr lang="en-US" dirty="0" err="1"/>
              <a:t>unappealable</a:t>
            </a:r>
            <a:r>
              <a:rPr lang="en-US" dirty="0"/>
              <a:t>.</a:t>
            </a:r>
          </a:p>
          <a:p>
            <a:r>
              <a:rPr lang="en-US" dirty="0"/>
              <a:t>Right now, </a:t>
            </a:r>
            <a:r>
              <a:rPr lang="en-US" dirty="0" err="1">
                <a:hlinkClick r:id="rId11"/>
              </a:rPr>
              <a:t>Transcanada</a:t>
            </a:r>
            <a:r>
              <a:rPr lang="en-US" dirty="0">
                <a:hlinkClick r:id="rId11"/>
              </a:rPr>
              <a:t> is using similar rules</a:t>
            </a:r>
            <a:r>
              <a:rPr lang="en-US" dirty="0"/>
              <a:t> under the North American Free Trade Agreement (NAFTA) to sue the United States for prohibiting the expansion of the </a:t>
            </a:r>
            <a:r>
              <a:rPr lang="en-US" dirty="0">
                <a:hlinkClick r:id="rId12"/>
              </a:rPr>
              <a:t>Keystone XL tar sands pipeline</a:t>
            </a:r>
            <a:r>
              <a:rPr lang="en-US" dirty="0"/>
              <a:t>. Under the TPP, we could see thousands of similar lawsuits designed to reverse environmental progress.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0" tIns="91420" rIns="91420" bIns="91420"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0" tIns="91420" rIns="91420" bIns="91420"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dirty="0"/>
              <a:t>After working through the reading pages with the class, read each of the following presidential powers out loud. Have the class respond as a group by… </a:t>
            </a:r>
          </a:p>
          <a:p>
            <a:r>
              <a:rPr lang="en-US" sz="1100" dirty="0"/>
              <a:t> Saying “yes” or “no” as a chorus </a:t>
            </a:r>
          </a:p>
          <a:p>
            <a:r>
              <a:rPr lang="en-US" sz="1100" dirty="0"/>
              <a:t> Showing thumbs-up for yes and thumbs down for no </a:t>
            </a:r>
          </a:p>
          <a:p>
            <a:r>
              <a:rPr lang="en-US" sz="1100" dirty="0"/>
              <a:t>Watch or listen for wrong or mixed . Use each power as a springboard for quick review/discussion before moving on. </a:t>
            </a:r>
          </a:p>
          <a:p>
            <a:endParaRPr lang="en-US" sz="1100" dirty="0"/>
          </a:p>
          <a:p>
            <a:pPr marL="224325" indent="-224325">
              <a:buAutoNum type="arabicPeriod"/>
            </a:pPr>
            <a:r>
              <a:rPr lang="en-US" sz="1100" dirty="0"/>
              <a:t>YES</a:t>
            </a:r>
          </a:p>
          <a:p>
            <a:pPr marL="224325" indent="-224325">
              <a:buAutoNum type="arabicPeriod"/>
            </a:pPr>
            <a:r>
              <a:rPr lang="en-US" sz="1100" dirty="0"/>
              <a:t>NO</a:t>
            </a:r>
          </a:p>
          <a:p>
            <a:pPr marL="224325" indent="-224325">
              <a:buAutoNum type="arabicPeriod"/>
            </a:pPr>
            <a:r>
              <a:rPr lang="en-US" sz="1100" dirty="0"/>
              <a:t>YES</a:t>
            </a:r>
          </a:p>
          <a:p>
            <a:pPr marL="224325" indent="-224325">
              <a:buAutoNum type="arabicPeriod"/>
            </a:pPr>
            <a:r>
              <a:rPr lang="en-US" sz="1100" dirty="0"/>
              <a:t>NO</a:t>
            </a:r>
          </a:p>
          <a:p>
            <a:pPr marL="224325" indent="-224325">
              <a:buAutoNum type="arabicPeriod"/>
            </a:pPr>
            <a:r>
              <a:rPr lang="en-US" sz="1100" dirty="0"/>
              <a:t>YES</a:t>
            </a:r>
          </a:p>
          <a:p>
            <a:pPr marL="224325" indent="-224325">
              <a:buAutoNum type="arabicPeriod"/>
            </a:pPr>
            <a:r>
              <a:rPr lang="en-US" sz="1100" dirty="0"/>
              <a:t>NO</a:t>
            </a:r>
          </a:p>
          <a:p>
            <a:pPr marL="224325" indent="-224325">
              <a:buAutoNum type="arabicPeriod"/>
            </a:pPr>
            <a:r>
              <a:rPr lang="en-US" sz="1100" dirty="0"/>
              <a:t>YES</a:t>
            </a:r>
          </a:p>
          <a:p>
            <a:pPr marL="224325" indent="-224325">
              <a:buAutoNum type="arabicPeriod"/>
            </a:pPr>
            <a:r>
              <a:rPr lang="en-US" sz="1100" dirty="0"/>
              <a:t>YES</a:t>
            </a:r>
          </a:p>
          <a:p>
            <a:pPr marL="224325" indent="-224325">
              <a:buAutoNum type="arabicPeriod"/>
            </a:pPr>
            <a:r>
              <a:rPr lang="en-US" sz="1100" dirty="0"/>
              <a:t>NO</a:t>
            </a:r>
            <a:endParaRPr lang="en-US" dirty="0"/>
          </a:p>
        </p:txBody>
      </p:sp>
    </p:spTree>
    <p:extLst>
      <p:ext uri="{BB962C8B-B14F-4D97-AF65-F5344CB8AC3E}">
        <p14:creationId xmlns:p14="http://schemas.microsoft.com/office/powerpoint/2010/main" val="2731243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10.</a:t>
            </a:r>
            <a:r>
              <a:rPr lang="en-US" baseline="0" dirty="0" smtClean="0"/>
              <a:t> NO</a:t>
            </a:r>
          </a:p>
          <a:p>
            <a:r>
              <a:rPr lang="en-US" baseline="0" dirty="0" smtClean="0"/>
              <a:t>11. YES</a:t>
            </a:r>
          </a:p>
          <a:p>
            <a:r>
              <a:rPr lang="en-US" baseline="0" dirty="0" smtClean="0"/>
              <a:t>12. YES</a:t>
            </a:r>
          </a:p>
          <a:p>
            <a:r>
              <a:rPr lang="en-US" baseline="0" dirty="0" smtClean="0"/>
              <a:t>13. NO</a:t>
            </a:r>
          </a:p>
          <a:p>
            <a:r>
              <a:rPr lang="en-US" baseline="0" dirty="0" smtClean="0"/>
              <a:t>14. NO</a:t>
            </a:r>
          </a:p>
          <a:p>
            <a:r>
              <a:rPr lang="en-US" baseline="0" dirty="0" smtClean="0"/>
              <a:t>15. YES</a:t>
            </a:r>
          </a:p>
          <a:p>
            <a:r>
              <a:rPr lang="en-US" baseline="0" dirty="0" smtClean="0"/>
              <a:t>16. NO</a:t>
            </a:r>
          </a:p>
          <a:p>
            <a:r>
              <a:rPr lang="en-US" baseline="0" dirty="0" smtClean="0"/>
              <a:t>17. YES</a:t>
            </a:r>
          </a:p>
          <a:p>
            <a:r>
              <a:rPr lang="en-US" baseline="0" dirty="0" smtClean="0"/>
              <a:t>18. YES </a:t>
            </a:r>
            <a:endParaRPr lang="en-US" dirty="0"/>
          </a:p>
        </p:txBody>
      </p:sp>
    </p:spTree>
    <p:extLst>
      <p:ext uri="{BB962C8B-B14F-4D97-AF65-F5344CB8AC3E}">
        <p14:creationId xmlns:p14="http://schemas.microsoft.com/office/powerpoint/2010/main" val="372920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0" tIns="91420" rIns="91420" bIns="91420" anchor="t" anchorCtr="0">
            <a:noAutofit/>
          </a:bodyPr>
          <a:lstStyle/>
          <a:p>
            <a:pPr>
              <a:lnSpc>
                <a:spcPct val="115000"/>
              </a:lnSpc>
            </a:pPr>
            <a:r>
              <a:rPr lang="en" sz="1600" dirty="0">
                <a:latin typeface="Calibri"/>
                <a:ea typeface="Calibri"/>
                <a:cs typeface="Calibri"/>
                <a:sym typeface="Calibri"/>
              </a:rPr>
              <a:t>The presidency is regularly called “the most powerful office in the world,” and it is. However, is this what the Framers had in mind when they created the post in 1787? In Philadelphia, they purposely created a single executive with very broadly stated powers. Still, they agreed with the sentiment expressed by Thomas Jefferson in the Declaration of Independence: a Tyrant “is unfit to be the ruler of a free people.”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0" tIns="91420" rIns="91420" bIns="91420" anchor="t" anchorCtr="0">
            <a:noAutofit/>
          </a:bodyPr>
          <a:lstStyle/>
          <a:p>
            <a:pPr>
              <a:lnSpc>
                <a:spcPct val="115000"/>
              </a:lnSpc>
              <a:spcAft>
                <a:spcPts val="900"/>
              </a:spcAft>
            </a:pPr>
            <a:r>
              <a:rPr lang="en" sz="1400" dirty="0">
                <a:solidFill>
                  <a:srgbClr val="333333"/>
                </a:solidFill>
                <a:highlight>
                  <a:srgbClr val="FFFFFF"/>
                </a:highlight>
              </a:rPr>
              <a:t>the Constitution requires the President to execute </a:t>
            </a:r>
            <a:r>
              <a:rPr lang="en" sz="1400" i="1" dirty="0">
                <a:solidFill>
                  <a:srgbClr val="333333"/>
                </a:solidFill>
                <a:highlight>
                  <a:srgbClr val="FFFFFF"/>
                </a:highlight>
              </a:rPr>
              <a:t>all</a:t>
            </a:r>
            <a:r>
              <a:rPr lang="en" sz="1400" dirty="0">
                <a:solidFill>
                  <a:srgbClr val="333333"/>
                </a:solidFill>
                <a:highlight>
                  <a:srgbClr val="FFFFFF"/>
                </a:highlight>
              </a:rPr>
              <a:t> federal laws, no matter what the chief executive’s own views of any of them may be. Their number, and the many subjects they cover, nearly boggle the mind. Social security, gun control, affirmative action, immigration, minimum wages, terrorism, environmental protection, taxes—these only begin the list. There are scores of others.</a:t>
            </a:r>
          </a:p>
          <a:p>
            <a:pPr>
              <a:lnSpc>
                <a:spcPct val="115000"/>
              </a:lnSpc>
              <a:spcAft>
                <a:spcPts val="900"/>
              </a:spcAft>
            </a:pPr>
            <a:r>
              <a:rPr lang="en" sz="1400" dirty="0">
                <a:solidFill>
                  <a:srgbClr val="333333"/>
                </a:solidFill>
                <a:highlight>
                  <a:srgbClr val="FFFFFF"/>
                </a:highlight>
              </a:rPr>
              <a:t>The President—and, importantly, the President’s subordinates—have much to say about the meaning of laws, as do Congress and the courts. In executing and enforcing law, the executive branch also interprets 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0" tIns="91420" rIns="91420" bIns="91420" anchor="t" anchorCtr="0">
            <a:noAutofit/>
          </a:bodyPr>
          <a:lstStyle/>
          <a:p>
            <a:pPr>
              <a:spcAft>
                <a:spcPts val="900"/>
              </a:spcAft>
            </a:pPr>
            <a:r>
              <a:rPr lang="en" dirty="0">
                <a:latin typeface="Roboto Slab"/>
                <a:ea typeface="Roboto Slab"/>
                <a:cs typeface="Roboto Slab"/>
                <a:sym typeface="Roboto Slab"/>
              </a:rPr>
              <a:t>The President’s power to grant reprieves and pardons is absolute, except in cases of impeachment, where they may never be granted.</a:t>
            </a:r>
          </a:p>
          <a:p>
            <a:pPr>
              <a:spcAft>
                <a:spcPts val="900"/>
              </a:spcAft>
            </a:pPr>
            <a:r>
              <a:rPr lang="en" dirty="0">
                <a:latin typeface="Roboto Slab"/>
                <a:ea typeface="Roboto Slab"/>
                <a:cs typeface="Roboto Slab"/>
                <a:sym typeface="Roboto Slab"/>
              </a:rPr>
              <a:t>Pardons in advance of a trial or charge are rare. The most noteworthy pardon, by far, was granted in 1974. In that year, President Gerald Ford gave “a full, free and absolute pardon unto Richard Nixon for all offenses against the United States which he . . . has committed or may have committed or taken part in during the period from January 20, 1969, through August 9, 1974.” Of course, that pardon referred to the Watergate scandal.</a:t>
            </a:r>
          </a:p>
          <a:p>
            <a:pPr>
              <a:spcAft>
                <a:spcPts val="900"/>
              </a:spcAft>
            </a:pPr>
            <a:endParaRPr dirty="0">
              <a:latin typeface="Roboto Slab"/>
              <a:ea typeface="Roboto Slab"/>
              <a:cs typeface="Roboto Slab"/>
              <a:sym typeface="Roboto Slab"/>
            </a:endParaRPr>
          </a:p>
          <a:p>
            <a:pPr>
              <a:spcAft>
                <a:spcPts val="900"/>
              </a:spcAft>
            </a:pPr>
            <a:r>
              <a:rPr lang="en" dirty="0">
                <a:latin typeface="Roboto Slab"/>
                <a:ea typeface="Roboto Slab"/>
                <a:cs typeface="Roboto Slab"/>
                <a:sym typeface="Roboto Slab"/>
              </a:rPr>
              <a:t>To be effective, a pardon must be accepted by the person to whom it is granted. When a pardon is granted prior to a charge or conviction, as in the Nixon case, its acceptance is regularly seen as an admission of guilt by the person to whom it is given.</a:t>
            </a:r>
          </a:p>
          <a:p>
            <a:pPr>
              <a:spcAft>
                <a:spcPts val="900"/>
              </a:spcAft>
            </a:pPr>
            <a:endParaRPr dirty="0">
              <a:latin typeface="Roboto Slab"/>
              <a:ea typeface="Roboto Slab"/>
              <a:cs typeface="Roboto Slab"/>
              <a:sym typeface="Roboto Slab"/>
            </a:endParaRPr>
          </a:p>
          <a:p>
            <a:pPr>
              <a:spcAft>
                <a:spcPts val="900"/>
              </a:spcAft>
            </a:pPr>
            <a:r>
              <a:rPr lang="en" dirty="0">
                <a:latin typeface="Roboto Slab"/>
                <a:ea typeface="Roboto Slab"/>
                <a:cs typeface="Roboto Slab"/>
                <a:sym typeface="Roboto Slab"/>
              </a:rPr>
              <a:t>Nearly all pardons are accepted, of course, and usually gratefully. A few have been rejected, however. One of the most dramatic refusals led to a Supreme Court case, Burdick v. United States, 1915. George Burdick, a New York newspaper editor, had refused to testify before a federal grand jury regarding the sources for certain news stories his paper had printed.</a:t>
            </a:r>
          </a:p>
          <a:p>
            <a:pPr>
              <a:lnSpc>
                <a:spcPct val="115000"/>
              </a:lnSpc>
              <a:spcAft>
                <a:spcPts val="900"/>
              </a:spcAft>
            </a:pPr>
            <a:r>
              <a:rPr lang="en" sz="1400" dirty="0">
                <a:solidFill>
                  <a:srgbClr val="333333"/>
                </a:solidFill>
                <a:highlight>
                  <a:srgbClr val="FFFFFF"/>
                </a:highlight>
              </a:rPr>
              <a:t>Those stories reported fraud in the collection of customs duties. He invoked the 5th Amendment, claiming that his testimony could incriminate him. President Woodrow Wilson then granted Burdick “a full and unconditional pardon for all offenses against the United States” that he might have committed in obtaining material for the news stories.</a:t>
            </a:r>
          </a:p>
          <a:p>
            <a:pPr>
              <a:lnSpc>
                <a:spcPct val="115000"/>
              </a:lnSpc>
              <a:spcAft>
                <a:spcPts val="900"/>
              </a:spcAft>
            </a:pPr>
            <a:r>
              <a:rPr lang="en" sz="1400" dirty="0">
                <a:solidFill>
                  <a:srgbClr val="333333"/>
                </a:solidFill>
                <a:highlight>
                  <a:srgbClr val="FFFFFF"/>
                </a:highlight>
              </a:rPr>
              <a:t>Interestingly, Burdick refused to accept the pardon, and he continued to refuse to testify. With that, the federal judge in that district fined and jailed him for contempt. The judge ruled that (1) the President’s pardon was fully effective, with or without Burdick’s acceptance and (2) there was, therefore, no basis for Burdick’s continued claim of protection against self-incrimination.</a:t>
            </a:r>
          </a:p>
          <a:p>
            <a:pPr>
              <a:lnSpc>
                <a:spcPct val="115000"/>
              </a:lnSpc>
              <a:spcAft>
                <a:spcPts val="900"/>
              </a:spcAft>
            </a:pPr>
            <a:r>
              <a:rPr lang="en" sz="1400" dirty="0">
                <a:solidFill>
                  <a:srgbClr val="333333"/>
                </a:solidFill>
                <a:highlight>
                  <a:srgbClr val="FFFFFF"/>
                </a:highlight>
              </a:rPr>
              <a:t>The Supreme Court overturned the lower court’s action. It unanimously upheld the rule that a pardon must be accepted in order to be effective, and it ordered Burdick’s release from jail.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0" tIns="91420" rIns="91420" bIns="91420" anchor="t" anchorCtr="0">
            <a:noAutofit/>
          </a:bodyPr>
          <a:lstStyle/>
          <a:p>
            <a:pPr>
              <a:lnSpc>
                <a:spcPct val="115000"/>
              </a:lnSpc>
              <a:spcAft>
                <a:spcPts val="900"/>
              </a:spcAft>
            </a:pPr>
            <a:r>
              <a:rPr lang="en" dirty="0">
                <a:solidFill>
                  <a:srgbClr val="333333"/>
                </a:solidFill>
                <a:highlight>
                  <a:srgbClr val="FFFFFF"/>
                </a:highlight>
              </a:rPr>
              <a:t>The pardoning power includes the power to grant conditional pardons, provided the conditions are reasonable. </a:t>
            </a:r>
          </a:p>
          <a:p>
            <a:pPr>
              <a:lnSpc>
                <a:spcPct val="115000"/>
              </a:lnSpc>
              <a:spcAft>
                <a:spcPts val="900"/>
              </a:spcAft>
            </a:pPr>
            <a:r>
              <a:rPr lang="en" dirty="0">
                <a:solidFill>
                  <a:srgbClr val="333333"/>
                </a:solidFill>
                <a:highlight>
                  <a:srgbClr val="FFFFFF"/>
                </a:highlight>
              </a:rPr>
              <a:t>Thus, in 1893, President Benjamin Harrison issued a proclamation of amnesty forgiving all Mormons who had violated the antipolygamy (multiple marriage) laws in the federal territories. And in 1977, President Jimmy Carter granted amnesty to those who evaded the draft during the war in Vietnam.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0" tIns="91420" rIns="91420" bIns="91420" anchor="t" anchorCtr="0">
            <a:noAutofit/>
          </a:bodyPr>
          <a:lstStyle/>
          <a:p>
            <a:pPr marL="457175" indent="-304783">
              <a:lnSpc>
                <a:spcPct val="115000"/>
              </a:lnSpc>
              <a:buClr>
                <a:srgbClr val="000000"/>
              </a:buClr>
              <a:buSzPct val="100000"/>
              <a:buFont typeface="Roboto Slab"/>
            </a:pPr>
            <a:r>
              <a:rPr lang="en" dirty="0">
                <a:latin typeface="Roboto Slab"/>
                <a:ea typeface="Roboto Slab"/>
                <a:cs typeface="Roboto Slab"/>
                <a:sym typeface="Roboto Slab"/>
              </a:rPr>
              <a:t>The job of administering and applying most federal law is the day-to-day work of all of the many departments, commissions, and other agencies of the Federal Government. All of the some 2.7 million civilian men and women who staff those agencies are subject to the President’s control and direction.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0" tIns="91420" rIns="91420" bIns="91420"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0" tIns="91420" rIns="91420" bIns="91420" anchor="t" anchorCtr="0">
            <a:noAutofit/>
          </a:bodyPr>
          <a:lstStyle/>
          <a:p>
            <a:r>
              <a:rPr lang="en"/>
              <a:t>Why is this multi-step process necessary?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0" tIns="91420" rIns="91420" bIns="91420" anchor="t" anchorCtr="0">
            <a:noAutofit/>
          </a:bodyPr>
          <a:lstStyle/>
          <a:p>
            <a:r>
              <a:rPr lang="en" sz="1400" dirty="0">
                <a:solidFill>
                  <a:srgbClr val="333333"/>
                </a:solidFill>
                <a:highlight>
                  <a:srgbClr val="FFFFFF"/>
                </a:highlight>
              </a:rPr>
              <a:t>The power to remove is the other side of the appointment coin, and is as important to presidential success as is the power to appoint. Yet, except for mention of the little-used impeachment process, the Constitution says nothing about how, by whom, or why an appointed officer may be dismissed.</a:t>
            </a:r>
          </a:p>
          <a:p>
            <a:pPr>
              <a:lnSpc>
                <a:spcPct val="115000"/>
              </a:lnSpc>
              <a:spcAft>
                <a:spcPts val="900"/>
              </a:spcAft>
            </a:pPr>
            <a:r>
              <a:rPr lang="en" sz="1400" dirty="0">
                <a:solidFill>
                  <a:srgbClr val="333333"/>
                </a:solidFill>
                <a:highlight>
                  <a:srgbClr val="FFFFFF"/>
                </a:highlight>
              </a:rPr>
              <a:t>The matter was hotly debated in the first session of Congress, in 1789. Several members argued that, if an appointment required Senate approval, Senate consent should also be required for removal. They insisted that this restriction on presidential authority was essential to congressional supervision (oversight) of the executive branch. But others argued that the President could not “take Care that the Laws be faithfully executed” without a free hand to dismiss those who were incompetent or otherwise unsuited to office.</a:t>
            </a:r>
          </a:p>
          <a:p>
            <a:pPr>
              <a:lnSpc>
                <a:spcPct val="115000"/>
              </a:lnSpc>
              <a:spcAft>
                <a:spcPts val="900"/>
              </a:spcAft>
            </a:pPr>
            <a:r>
              <a:rPr lang="en" sz="1400" dirty="0">
                <a:solidFill>
                  <a:srgbClr val="333333"/>
                </a:solidFill>
                <a:highlight>
                  <a:srgbClr val="FFFFFF"/>
                </a:highlight>
              </a:rPr>
              <a:t>The latter view prevailed. The First Congress gave the President the power to remove any officer he appointed, except federal judges. Over the years since then, Congress has sometimes tried, with little success, to restrict the President’s freedom to dismiss.</a:t>
            </a:r>
          </a:p>
          <a:p>
            <a:pPr>
              <a:lnSpc>
                <a:spcPct val="115000"/>
              </a:lnSpc>
              <a:spcAft>
                <a:spcPts val="900"/>
              </a:spcAft>
            </a:pPr>
            <a:r>
              <a:rPr lang="en" sz="1400" dirty="0">
                <a:solidFill>
                  <a:srgbClr val="333333"/>
                </a:solidFill>
                <a:highlight>
                  <a:srgbClr val="FFFFFF"/>
                </a:highlight>
              </a:rPr>
              <a:t>One notable instance occurred in 1867. Locked with </a:t>
            </a:r>
            <a:r>
              <a:rPr lang="en" sz="1400" b="1" dirty="0">
                <a:highlight>
                  <a:srgbClr val="FFFFFF"/>
                </a:highlight>
                <a:hlinkClick r:id="rId3"/>
              </a:rPr>
              <a:t>Andrew Johnson</a:t>
            </a:r>
            <a:r>
              <a:rPr lang="en" sz="1400" dirty="0">
                <a:solidFill>
                  <a:srgbClr val="333333"/>
                </a:solidFill>
                <a:highlight>
                  <a:srgbClr val="FFFFFF"/>
                </a:highlight>
              </a:rPr>
              <a:t> in the fight over Reconstruction, Congress passed the Tenure of Office Act. That law’s plain purpose was to prevent President Johnson from removing several top officers in his administration, in particular the secretary of war, Edwin M. Stanton. The law provided that any person holding an office by presidential appointment with Senate consent should remain in that office until a successor had been confirmed by the Senate.</a:t>
            </a:r>
          </a:p>
          <a:p>
            <a:pPr>
              <a:lnSpc>
                <a:spcPct val="115000"/>
              </a:lnSpc>
              <a:spcAft>
                <a:spcPts val="900"/>
              </a:spcAft>
            </a:pPr>
            <a:r>
              <a:rPr lang="en" sz="1400" dirty="0">
                <a:solidFill>
                  <a:srgbClr val="333333"/>
                </a:solidFill>
                <a:highlight>
                  <a:srgbClr val="FFFFFF"/>
                </a:highlight>
              </a:rPr>
              <a:t>The President vetoed the bill, charging that it was an unconstitutional invasion of executive authority. The veto was overridden, but Mr. Johnson ignored Congress and fired Stanton anyway. The veto and Stanton’s removal sparked the move for Johnson’s impeachment. Ultimately, the President was acquitted, and the law was ignored in practice. It was finally repealed in 1887.</a:t>
            </a:r>
          </a:p>
          <a:p>
            <a:pPr>
              <a:lnSpc>
                <a:spcPct val="115000"/>
              </a:lnSpc>
              <a:spcAft>
                <a:spcPts val="900"/>
              </a:spcAft>
            </a:pPr>
            <a:r>
              <a:rPr lang="en" sz="1400" b="1" dirty="0">
                <a:solidFill>
                  <a:srgbClr val="D4232F"/>
                </a:solidFill>
                <a:highlight>
                  <a:srgbClr val="FFFFFF"/>
                </a:highlight>
              </a:rPr>
              <a:t>Removal and the Court </a:t>
            </a:r>
            <a:r>
              <a:rPr lang="en" sz="1400" dirty="0">
                <a:solidFill>
                  <a:srgbClr val="333333"/>
                </a:solidFill>
                <a:highlight>
                  <a:srgbClr val="FFFFFF"/>
                </a:highlight>
              </a:rPr>
              <a:t>The question of the President’s removal power did not reach the Supreme Court until </a:t>
            </a:r>
            <a:r>
              <a:rPr lang="en" sz="1400" i="1" dirty="0">
                <a:solidFill>
                  <a:srgbClr val="333333"/>
                </a:solidFill>
                <a:highlight>
                  <a:srgbClr val="FFFFFF"/>
                </a:highlight>
              </a:rPr>
              <a:t>Myers</a:t>
            </a:r>
            <a:r>
              <a:rPr lang="en" sz="1400" dirty="0">
                <a:solidFill>
                  <a:srgbClr val="333333"/>
                </a:solidFill>
                <a:highlight>
                  <a:srgbClr val="FFFFFF"/>
                </a:highlight>
              </a:rPr>
              <a:t> v. </a:t>
            </a:r>
            <a:r>
              <a:rPr lang="en" sz="1400" i="1" dirty="0">
                <a:solidFill>
                  <a:srgbClr val="333333"/>
                </a:solidFill>
                <a:highlight>
                  <a:srgbClr val="FFFFFF"/>
                </a:highlight>
              </a:rPr>
              <a:t>United States</a:t>
            </a:r>
            <a:r>
              <a:rPr lang="en" sz="1400" dirty="0">
                <a:solidFill>
                  <a:srgbClr val="333333"/>
                </a:solidFill>
                <a:highlight>
                  <a:srgbClr val="FFFFFF"/>
                </a:highlight>
              </a:rPr>
              <a:t>, 1926. In 1876, Congress had passed a law requiring Senate consent before the President could dismiss any first-class, second-class, or third-class postmaster.</a:t>
            </a:r>
          </a:p>
          <a:p>
            <a:pPr>
              <a:lnSpc>
                <a:spcPct val="115000"/>
              </a:lnSpc>
              <a:spcAft>
                <a:spcPts val="900"/>
              </a:spcAft>
            </a:pPr>
            <a:r>
              <a:rPr lang="en" sz="1400" dirty="0">
                <a:solidFill>
                  <a:srgbClr val="333333"/>
                </a:solidFill>
                <a:highlight>
                  <a:srgbClr val="FFFFFF"/>
                </a:highlight>
              </a:rPr>
              <a:t>In 1920, without consulting the Senate, President Woodrow Wilson removed Frank Myers as the postmaster at Portland, Oregon. The deposed postmaster then sued for the salary for the rest of his four-year term. He based his claim on the point that he had been removed in violation of the 1876 law.</a:t>
            </a:r>
          </a:p>
          <a:p>
            <a:pPr>
              <a:lnSpc>
                <a:spcPct val="115000"/>
              </a:lnSpc>
              <a:spcAft>
                <a:spcPts val="900"/>
              </a:spcAft>
            </a:pPr>
            <a:r>
              <a:rPr lang="en" sz="1400" dirty="0">
                <a:solidFill>
                  <a:srgbClr val="333333"/>
                </a:solidFill>
                <a:highlight>
                  <a:srgbClr val="FFFFFF"/>
                </a:highlight>
              </a:rPr>
              <a:t>The Court, led by a former President, Chief Justice Taft, found the law unconstitutional. It held that the removal power was an essential part of executive power, clearly necessary to the faithful execution of the laws.</a:t>
            </a:r>
          </a:p>
          <a:p>
            <a:pPr>
              <a:lnSpc>
                <a:spcPct val="115000"/>
              </a:lnSpc>
              <a:spcAft>
                <a:spcPts val="900"/>
              </a:spcAft>
            </a:pPr>
            <a:r>
              <a:rPr lang="en" sz="1400" dirty="0">
                <a:solidFill>
                  <a:srgbClr val="333333"/>
                </a:solidFill>
                <a:highlight>
                  <a:srgbClr val="FFFFFF"/>
                </a:highlight>
              </a:rPr>
              <a:t>The Supreme Court did place some limits on the President’s removal power in 1935, in </a:t>
            </a:r>
            <a:r>
              <a:rPr lang="en" sz="1400" i="1" dirty="0">
                <a:solidFill>
                  <a:srgbClr val="333333"/>
                </a:solidFill>
                <a:highlight>
                  <a:srgbClr val="FFFFFF"/>
                </a:highlight>
              </a:rPr>
              <a:t>Humphrey’s Executor</a:t>
            </a:r>
            <a:r>
              <a:rPr lang="en" sz="1400" dirty="0">
                <a:solidFill>
                  <a:srgbClr val="333333"/>
                </a:solidFill>
                <a:highlight>
                  <a:srgbClr val="FFFFFF"/>
                </a:highlight>
              </a:rPr>
              <a:t> v. </a:t>
            </a:r>
            <a:r>
              <a:rPr lang="en" sz="1400" i="1" dirty="0">
                <a:solidFill>
                  <a:srgbClr val="333333"/>
                </a:solidFill>
                <a:highlight>
                  <a:srgbClr val="FFFFFF"/>
                </a:highlight>
              </a:rPr>
              <a:t>United States</a:t>
            </a:r>
            <a:r>
              <a:rPr lang="en" sz="1400" dirty="0">
                <a:solidFill>
                  <a:srgbClr val="333333"/>
                </a:solidFill>
                <a:highlight>
                  <a:srgbClr val="FFFFFF"/>
                </a:highlight>
              </a:rPr>
              <a:t>. President Herbert Hoover had appointed William Humphrey to a seven-year term on the Federal Trade Commission (FTC) in 1931. When Franklin D. Roosevelt took office in 1933, he found Commissioner Humphrey to be in sharp disagreement with many of his policies. He asked the commissioner to resign, saying that his administration would be better served with someone else on the FTC. When Mr. Humphrey refused, President Roosevelt removed him. Humphrey soon died, but his heirs filed a suit for back salary.</a:t>
            </a:r>
          </a:p>
          <a:p>
            <a:pPr>
              <a:lnSpc>
                <a:spcPct val="115000"/>
              </a:lnSpc>
              <a:spcAft>
                <a:spcPts val="900"/>
              </a:spcAft>
            </a:pPr>
            <a:r>
              <a:rPr lang="en" sz="1400" dirty="0">
                <a:solidFill>
                  <a:srgbClr val="333333"/>
                </a:solidFill>
                <a:highlight>
                  <a:srgbClr val="FFFFFF"/>
                </a:highlight>
              </a:rPr>
              <a:t>The Supreme Court upheld the heirs’ claim. It based its decision on the act creating the FTC. That law provides that a member of the commission may be removed only for “inefficiency, neglect of duty, or malfeasance in office.”</a:t>
            </a:r>
          </a:p>
          <a:p>
            <a:pPr>
              <a:lnSpc>
                <a:spcPct val="115000"/>
              </a:lnSpc>
              <a:spcAft>
                <a:spcPts val="900"/>
              </a:spcAft>
            </a:pPr>
            <a:r>
              <a:rPr lang="en" sz="1400" dirty="0">
                <a:solidFill>
                  <a:srgbClr val="333333"/>
                </a:solidFill>
                <a:highlight>
                  <a:srgbClr val="FFFFFF"/>
                </a:highlight>
              </a:rPr>
              <a:t>The Court further held that Congress does have the power to set the conditions under which a member of the FTC and other such agencies might be removed by the President. It did so because those agencies, the independent regulatory commissions, are not purely executive agencies.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ECB673-7813-44B4-8B2D-1C61E404D497}"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D7DF9-3B4A-4315-A56E-31074D133693}" type="slidenum">
              <a:rPr lang="en-US" smtClean="0"/>
              <a:t>‹#›</a:t>
            </a:fld>
            <a:endParaRPr lang="en-US"/>
          </a:p>
        </p:txBody>
      </p:sp>
    </p:spTree>
    <p:extLst>
      <p:ext uri="{BB962C8B-B14F-4D97-AF65-F5344CB8AC3E}">
        <p14:creationId xmlns:p14="http://schemas.microsoft.com/office/powerpoint/2010/main" val="114017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CB673-7813-44B4-8B2D-1C61E404D497}"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D7DF9-3B4A-4315-A56E-31074D133693}" type="slidenum">
              <a:rPr lang="en-US" smtClean="0"/>
              <a:t>‹#›</a:t>
            </a:fld>
            <a:endParaRPr lang="en-US"/>
          </a:p>
        </p:txBody>
      </p:sp>
    </p:spTree>
    <p:extLst>
      <p:ext uri="{BB962C8B-B14F-4D97-AF65-F5344CB8AC3E}">
        <p14:creationId xmlns:p14="http://schemas.microsoft.com/office/powerpoint/2010/main" val="2793477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CB673-7813-44B4-8B2D-1C61E404D497}"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D7DF9-3B4A-4315-A56E-31074D133693}" type="slidenum">
              <a:rPr lang="en-US" smtClean="0"/>
              <a:t>‹#›</a:t>
            </a:fld>
            <a:endParaRPr lang="en-US"/>
          </a:p>
        </p:txBody>
      </p:sp>
    </p:spTree>
    <p:extLst>
      <p:ext uri="{BB962C8B-B14F-4D97-AF65-F5344CB8AC3E}">
        <p14:creationId xmlns:p14="http://schemas.microsoft.com/office/powerpoint/2010/main" val="3240293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680377"/>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610700"/>
            <a:ext cx="8368200" cy="9148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986432"/>
            <a:ext cx="8368200" cy="410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937764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CB673-7813-44B4-8B2D-1C61E404D497}"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D7DF9-3B4A-4315-A56E-31074D133693}" type="slidenum">
              <a:rPr lang="en-US" smtClean="0"/>
              <a:t>‹#›</a:t>
            </a:fld>
            <a:endParaRPr lang="en-US"/>
          </a:p>
        </p:txBody>
      </p:sp>
    </p:spTree>
    <p:extLst>
      <p:ext uri="{BB962C8B-B14F-4D97-AF65-F5344CB8AC3E}">
        <p14:creationId xmlns:p14="http://schemas.microsoft.com/office/powerpoint/2010/main" val="392223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ECB673-7813-44B4-8B2D-1C61E404D497}"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D7DF9-3B4A-4315-A56E-31074D133693}" type="slidenum">
              <a:rPr lang="en-US" smtClean="0"/>
              <a:t>‹#›</a:t>
            </a:fld>
            <a:endParaRPr lang="en-US"/>
          </a:p>
        </p:txBody>
      </p:sp>
    </p:spTree>
    <p:extLst>
      <p:ext uri="{BB962C8B-B14F-4D97-AF65-F5344CB8AC3E}">
        <p14:creationId xmlns:p14="http://schemas.microsoft.com/office/powerpoint/2010/main" val="64770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ECB673-7813-44B4-8B2D-1C61E404D497}"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D7DF9-3B4A-4315-A56E-31074D133693}" type="slidenum">
              <a:rPr lang="en-US" smtClean="0"/>
              <a:t>‹#›</a:t>
            </a:fld>
            <a:endParaRPr lang="en-US"/>
          </a:p>
        </p:txBody>
      </p:sp>
    </p:spTree>
    <p:extLst>
      <p:ext uri="{BB962C8B-B14F-4D97-AF65-F5344CB8AC3E}">
        <p14:creationId xmlns:p14="http://schemas.microsoft.com/office/powerpoint/2010/main" val="46134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ECB673-7813-44B4-8B2D-1C61E404D497}" type="datetimeFigureOut">
              <a:rPr lang="en-US" smtClean="0"/>
              <a:t>3/6/2020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D7DF9-3B4A-4315-A56E-31074D133693}" type="slidenum">
              <a:rPr lang="en-US" smtClean="0"/>
              <a:t>‹#›</a:t>
            </a:fld>
            <a:endParaRPr lang="en-US"/>
          </a:p>
        </p:txBody>
      </p:sp>
    </p:spTree>
    <p:extLst>
      <p:ext uri="{BB962C8B-B14F-4D97-AF65-F5344CB8AC3E}">
        <p14:creationId xmlns:p14="http://schemas.microsoft.com/office/powerpoint/2010/main" val="1769857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ECB673-7813-44B4-8B2D-1C61E404D497}"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D7DF9-3B4A-4315-A56E-31074D133693}" type="slidenum">
              <a:rPr lang="en-US" smtClean="0"/>
              <a:t>‹#›</a:t>
            </a:fld>
            <a:endParaRPr lang="en-US"/>
          </a:p>
        </p:txBody>
      </p:sp>
    </p:spTree>
    <p:extLst>
      <p:ext uri="{BB962C8B-B14F-4D97-AF65-F5344CB8AC3E}">
        <p14:creationId xmlns:p14="http://schemas.microsoft.com/office/powerpoint/2010/main" val="2857152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CB673-7813-44B4-8B2D-1C61E404D497}" type="datetimeFigureOut">
              <a:rPr lang="en-US" smtClean="0"/>
              <a:t>3/6/2020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D7DF9-3B4A-4315-A56E-31074D133693}" type="slidenum">
              <a:rPr lang="en-US" smtClean="0"/>
              <a:t>‹#›</a:t>
            </a:fld>
            <a:endParaRPr lang="en-US"/>
          </a:p>
        </p:txBody>
      </p:sp>
    </p:spTree>
    <p:extLst>
      <p:ext uri="{BB962C8B-B14F-4D97-AF65-F5344CB8AC3E}">
        <p14:creationId xmlns:p14="http://schemas.microsoft.com/office/powerpoint/2010/main" val="242637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CB673-7813-44B4-8B2D-1C61E404D497}"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D7DF9-3B4A-4315-A56E-31074D133693}" type="slidenum">
              <a:rPr lang="en-US" smtClean="0"/>
              <a:t>‹#›</a:t>
            </a:fld>
            <a:endParaRPr lang="en-US"/>
          </a:p>
        </p:txBody>
      </p:sp>
    </p:spTree>
    <p:extLst>
      <p:ext uri="{BB962C8B-B14F-4D97-AF65-F5344CB8AC3E}">
        <p14:creationId xmlns:p14="http://schemas.microsoft.com/office/powerpoint/2010/main" val="3386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CB673-7813-44B4-8B2D-1C61E404D497}"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D7DF9-3B4A-4315-A56E-31074D133693}" type="slidenum">
              <a:rPr lang="en-US" smtClean="0"/>
              <a:t>‹#›</a:t>
            </a:fld>
            <a:endParaRPr lang="en-US"/>
          </a:p>
        </p:txBody>
      </p:sp>
    </p:spTree>
    <p:extLst>
      <p:ext uri="{BB962C8B-B14F-4D97-AF65-F5344CB8AC3E}">
        <p14:creationId xmlns:p14="http://schemas.microsoft.com/office/powerpoint/2010/main" val="3183046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CB673-7813-44B4-8B2D-1C61E404D497}" type="datetimeFigureOut">
              <a:rPr lang="en-US" smtClean="0"/>
              <a:t>3/6/2020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D7DF9-3B4A-4315-A56E-31074D133693}" type="slidenum">
              <a:rPr lang="en-US" smtClean="0"/>
              <a:t>‹#›</a:t>
            </a:fld>
            <a:endParaRPr lang="en-US"/>
          </a:p>
        </p:txBody>
      </p:sp>
    </p:spTree>
    <p:extLst>
      <p:ext uri="{BB962C8B-B14F-4D97-AF65-F5344CB8AC3E}">
        <p14:creationId xmlns:p14="http://schemas.microsoft.com/office/powerpoint/2010/main" val="377898032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87900" y="610700"/>
            <a:ext cx="8368200" cy="914800"/>
          </a:xfrm>
          <a:prstGeom prst="rect">
            <a:avLst/>
          </a:prstGeom>
        </p:spPr>
        <p:txBody>
          <a:bodyPr lIns="91425" tIns="91425" rIns="91425" bIns="91425" anchor="b" anchorCtr="0">
            <a:noAutofit/>
          </a:bodyPr>
          <a:lstStyle/>
          <a:p>
            <a:pPr lvl="0">
              <a:spcBef>
                <a:spcPts val="0"/>
              </a:spcBef>
              <a:buNone/>
            </a:pPr>
            <a:r>
              <a:rPr lang="en"/>
              <a:t>Warm-up </a:t>
            </a:r>
          </a:p>
        </p:txBody>
      </p:sp>
      <p:sp>
        <p:nvSpPr>
          <p:cNvPr id="82" name="Shape 82"/>
          <p:cNvSpPr txBox="1">
            <a:spLocks noGrp="1"/>
          </p:cNvSpPr>
          <p:nvPr>
            <p:ph type="body" idx="1"/>
          </p:nvPr>
        </p:nvSpPr>
        <p:spPr>
          <a:xfrm>
            <a:off x="387900" y="1986432"/>
            <a:ext cx="8368200" cy="4105200"/>
          </a:xfrm>
          <a:prstGeom prst="rect">
            <a:avLst/>
          </a:prstGeom>
        </p:spPr>
        <p:txBody>
          <a:bodyPr lIns="91425" tIns="91425" rIns="91425" bIns="91425" anchor="t" anchorCtr="0">
            <a:noAutofit/>
          </a:bodyPr>
          <a:lstStyle/>
          <a:p>
            <a:pPr marL="514350" lvl="0" indent="-514350">
              <a:spcBef>
                <a:spcPts val="0"/>
              </a:spcBef>
              <a:buFont typeface="+mj-lt"/>
              <a:buAutoNum type="arabicPeriod"/>
            </a:pPr>
            <a:r>
              <a:rPr lang="en" sz="2800" dirty="0" smtClean="0">
                <a:solidFill>
                  <a:srgbClr val="FFFFFF"/>
                </a:solidFill>
                <a:latin typeface="Roboto Slab"/>
                <a:ea typeface="Roboto Slab"/>
                <a:cs typeface="Roboto Slab"/>
                <a:sym typeface="Roboto Slab"/>
              </a:rPr>
              <a:t>Who (which group of people) needs to agree to a treaty that the President negotiates?</a:t>
            </a:r>
          </a:p>
          <a:p>
            <a:pPr marL="514350" lvl="0" indent="-514350">
              <a:spcBef>
                <a:spcPts val="0"/>
              </a:spcBef>
              <a:buFont typeface="+mj-lt"/>
              <a:buAutoNum type="arabicPeriod"/>
            </a:pPr>
            <a:r>
              <a:rPr lang="en" sz="2800" dirty="0" smtClean="0">
                <a:solidFill>
                  <a:srgbClr val="FFFFFF"/>
                </a:solidFill>
                <a:latin typeface="Roboto Slab"/>
                <a:ea typeface="Roboto Slab"/>
                <a:cs typeface="Roboto Slab"/>
                <a:sym typeface="Roboto Slab"/>
              </a:rPr>
              <a:t>Under what circumstances can someone be impeached?</a:t>
            </a:r>
          </a:p>
          <a:p>
            <a:pPr marL="514350" lvl="0" indent="-514350">
              <a:spcBef>
                <a:spcPts val="0"/>
              </a:spcBef>
              <a:buFont typeface="+mj-lt"/>
              <a:buAutoNum type="arabicPeriod"/>
            </a:pPr>
            <a:r>
              <a:rPr lang="en" sz="2800" dirty="0" smtClean="0">
                <a:solidFill>
                  <a:srgbClr val="FFFFFF"/>
                </a:solidFill>
                <a:latin typeface="Roboto Slab"/>
                <a:ea typeface="Roboto Slab"/>
                <a:cs typeface="Roboto Slab"/>
                <a:sym typeface="Roboto Slab"/>
              </a:rPr>
              <a:t>Name one Constitutional power (look at Article 2 if you forgot these) that the President has. </a:t>
            </a:r>
          </a:p>
        </p:txBody>
      </p:sp>
    </p:spTree>
    <p:extLst>
      <p:ext uri="{BB962C8B-B14F-4D97-AF65-F5344CB8AC3E}">
        <p14:creationId xmlns:p14="http://schemas.microsoft.com/office/powerpoint/2010/main" val="2189360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87900" y="610700"/>
            <a:ext cx="8368200" cy="914800"/>
          </a:xfrm>
          <a:prstGeom prst="rect">
            <a:avLst/>
          </a:prstGeom>
        </p:spPr>
        <p:txBody>
          <a:bodyPr lIns="91425" tIns="91425" rIns="91425" bIns="91425" anchor="b" anchorCtr="0">
            <a:noAutofit/>
          </a:bodyPr>
          <a:lstStyle/>
          <a:p>
            <a:pPr lvl="0">
              <a:spcBef>
                <a:spcPts val="0"/>
              </a:spcBef>
              <a:buNone/>
            </a:pPr>
            <a:endParaRPr/>
          </a:p>
        </p:txBody>
      </p:sp>
      <p:sp>
        <p:nvSpPr>
          <p:cNvPr id="137" name="Shape 137"/>
          <p:cNvSpPr txBox="1">
            <a:spLocks noGrp="1"/>
          </p:cNvSpPr>
          <p:nvPr>
            <p:ph type="body" idx="1"/>
          </p:nvPr>
        </p:nvSpPr>
        <p:spPr>
          <a:xfrm>
            <a:off x="387900" y="1986432"/>
            <a:ext cx="8368200" cy="4105200"/>
          </a:xfrm>
          <a:prstGeom prst="rect">
            <a:avLst/>
          </a:prstGeom>
        </p:spPr>
        <p:txBody>
          <a:bodyPr lIns="91425" tIns="91425" rIns="91425" bIns="91425" anchor="t" anchorCtr="0">
            <a:noAutofit/>
          </a:bodyPr>
          <a:lstStyle/>
          <a:p>
            <a:pPr lvl="0">
              <a:spcBef>
                <a:spcPts val="0"/>
              </a:spcBef>
              <a:buNone/>
            </a:pPr>
            <a:endParaRPr/>
          </a:p>
        </p:txBody>
      </p:sp>
      <p:pic>
        <p:nvPicPr>
          <p:cNvPr id="138" name="Shape 138"/>
          <p:cNvPicPr preferRelativeResize="0"/>
          <p:nvPr/>
        </p:nvPicPr>
        <p:blipFill>
          <a:blip r:embed="rId3">
            <a:alphaModFix/>
          </a:blip>
          <a:stretch>
            <a:fillRect/>
          </a:stretch>
        </p:blipFill>
        <p:spPr>
          <a:xfrm>
            <a:off x="0" y="165434"/>
            <a:ext cx="9144000" cy="6527173"/>
          </a:xfrm>
          <a:prstGeom prst="rect">
            <a:avLst/>
          </a:prstGeom>
          <a:noFill/>
          <a:ln>
            <a:noFill/>
          </a:ln>
        </p:spPr>
      </p:pic>
    </p:spTree>
    <p:extLst>
      <p:ext uri="{BB962C8B-B14F-4D97-AF65-F5344CB8AC3E}">
        <p14:creationId xmlns:p14="http://schemas.microsoft.com/office/powerpoint/2010/main" val="422510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87900" y="610700"/>
            <a:ext cx="8368200" cy="914800"/>
          </a:xfrm>
          <a:prstGeom prst="rect">
            <a:avLst/>
          </a:prstGeom>
        </p:spPr>
        <p:txBody>
          <a:bodyPr lIns="91425" tIns="91425" rIns="91425" bIns="91425" anchor="b" anchorCtr="0">
            <a:noAutofit/>
          </a:bodyPr>
          <a:lstStyle/>
          <a:p>
            <a:pPr lvl="0">
              <a:spcBef>
                <a:spcPts val="0"/>
              </a:spcBef>
              <a:buNone/>
            </a:pPr>
            <a:r>
              <a:rPr lang="en"/>
              <a:t>Powers of Appointment and Removal</a:t>
            </a:r>
          </a:p>
        </p:txBody>
      </p:sp>
      <p:sp>
        <p:nvSpPr>
          <p:cNvPr id="144" name="Shape 144"/>
          <p:cNvSpPr txBox="1">
            <a:spLocks noGrp="1"/>
          </p:cNvSpPr>
          <p:nvPr>
            <p:ph type="body" idx="1"/>
          </p:nvPr>
        </p:nvSpPr>
        <p:spPr>
          <a:xfrm>
            <a:off x="387900" y="1986432"/>
            <a:ext cx="8368200" cy="41052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2400" u="sng" dirty="0">
                <a:solidFill>
                  <a:srgbClr val="FFFFFF"/>
                </a:solidFill>
                <a:latin typeface="Roboto Slab"/>
                <a:ea typeface="Roboto Slab"/>
                <a:cs typeface="Roboto Slab"/>
                <a:sym typeface="Roboto Slab"/>
              </a:rPr>
              <a:t>Senatorial </a:t>
            </a:r>
            <a:r>
              <a:rPr lang="en" sz="2400" u="sng" dirty="0" smtClean="0">
                <a:solidFill>
                  <a:srgbClr val="FFFFFF"/>
                </a:solidFill>
                <a:latin typeface="Roboto Slab"/>
                <a:ea typeface="Roboto Slab"/>
                <a:cs typeface="Roboto Slab"/>
                <a:sym typeface="Roboto Slab"/>
              </a:rPr>
              <a:t>courtesy: </a:t>
            </a:r>
            <a:r>
              <a:rPr lang="en" sz="2400" dirty="0" smtClean="0">
                <a:solidFill>
                  <a:srgbClr val="FFFFFF"/>
                </a:solidFill>
                <a:latin typeface="Roboto Slab"/>
                <a:ea typeface="Roboto Slab"/>
                <a:cs typeface="Roboto Slab"/>
                <a:sym typeface="Roboto Slab"/>
              </a:rPr>
              <a:t>that </a:t>
            </a:r>
            <a:r>
              <a:rPr lang="en" sz="2400" dirty="0">
                <a:solidFill>
                  <a:srgbClr val="FFFFFF"/>
                </a:solidFill>
                <a:latin typeface="Roboto Slab"/>
                <a:ea typeface="Roboto Slab"/>
                <a:cs typeface="Roboto Slab"/>
                <a:sym typeface="Roboto Slab"/>
              </a:rPr>
              <a:t>the Senate will approve only those federal appointees acceptable to the senator or senators of the President’s party from the State involved. </a:t>
            </a:r>
          </a:p>
          <a:p>
            <a:pPr lvl="0" rtl="0">
              <a:lnSpc>
                <a:spcPct val="100000"/>
              </a:lnSpc>
              <a:spcBef>
                <a:spcPts val="0"/>
              </a:spcBef>
              <a:spcAft>
                <a:spcPts val="0"/>
              </a:spcAft>
              <a:buNone/>
            </a:pPr>
            <a:endParaRPr sz="2400" dirty="0">
              <a:solidFill>
                <a:srgbClr val="FFFFFF"/>
              </a:solidFill>
              <a:latin typeface="Roboto Slab"/>
              <a:ea typeface="Roboto Slab"/>
              <a:cs typeface="Roboto Slab"/>
              <a:sym typeface="Roboto Slab"/>
            </a:endParaRPr>
          </a:p>
          <a:p>
            <a:pPr lvl="0" rtl="0">
              <a:lnSpc>
                <a:spcPct val="100000"/>
              </a:lnSpc>
              <a:spcBef>
                <a:spcPts val="0"/>
              </a:spcBef>
              <a:spcAft>
                <a:spcPts val="0"/>
              </a:spcAft>
              <a:buNone/>
            </a:pPr>
            <a:r>
              <a:rPr lang="en" sz="2400" dirty="0">
                <a:solidFill>
                  <a:srgbClr val="FFFFFF"/>
                </a:solidFill>
                <a:latin typeface="Roboto Slab"/>
                <a:ea typeface="Roboto Slab"/>
                <a:cs typeface="Roboto Slab"/>
                <a:sym typeface="Roboto Slab"/>
              </a:rPr>
              <a:t>The Constitution does allow the President to make “</a:t>
            </a:r>
            <a:r>
              <a:rPr lang="en" sz="2400" u="sng" dirty="0">
                <a:solidFill>
                  <a:srgbClr val="FFFFFF"/>
                </a:solidFill>
                <a:latin typeface="Roboto Slab"/>
                <a:ea typeface="Roboto Slab"/>
                <a:cs typeface="Roboto Slab"/>
                <a:sym typeface="Roboto Slab"/>
              </a:rPr>
              <a:t>recess appointments</a:t>
            </a:r>
            <a:r>
              <a:rPr lang="en" sz="2400" dirty="0">
                <a:solidFill>
                  <a:srgbClr val="FFFFFF"/>
                </a:solidFill>
                <a:latin typeface="Roboto Slab"/>
                <a:ea typeface="Roboto Slab"/>
                <a:cs typeface="Roboto Slab"/>
                <a:sym typeface="Roboto Slab"/>
              </a:rPr>
              <a:t>,” </a:t>
            </a:r>
            <a:r>
              <a:rPr lang="en" sz="2400" i="1" dirty="0">
                <a:solidFill>
                  <a:srgbClr val="FFFFFF"/>
                </a:solidFill>
                <a:latin typeface="Roboto Slab"/>
                <a:ea typeface="Roboto Slab"/>
                <a:cs typeface="Roboto Slab"/>
                <a:sym typeface="Roboto Slab"/>
              </a:rPr>
              <a:t>that is, appointments “to fill up all Vacancies that may happen during the Recess of the Senate” (Article II, Section 2, Clause 3). </a:t>
            </a:r>
          </a:p>
          <a:p>
            <a:pPr marL="457200" lvl="0" indent="-228600">
              <a:lnSpc>
                <a:spcPct val="100000"/>
              </a:lnSpc>
              <a:spcBef>
                <a:spcPts val="0"/>
              </a:spcBef>
              <a:spcAft>
                <a:spcPts val="0"/>
              </a:spcAft>
              <a:buClr>
                <a:srgbClr val="FFFFFF"/>
              </a:buClr>
              <a:buFont typeface="Roboto Slab"/>
            </a:pPr>
            <a:r>
              <a:rPr lang="en" sz="2400" i="1" dirty="0">
                <a:solidFill>
                  <a:srgbClr val="FFFFFF"/>
                </a:solidFill>
                <a:latin typeface="Roboto Slab"/>
                <a:ea typeface="Roboto Slab"/>
                <a:cs typeface="Roboto Slab"/>
                <a:sym typeface="Roboto Slab"/>
              </a:rPr>
              <a:t>Any such appointment automatically expires at the end of the congressional term in which it is made.</a:t>
            </a:r>
          </a:p>
        </p:txBody>
      </p:sp>
    </p:spTree>
    <p:extLst>
      <p:ext uri="{BB962C8B-B14F-4D97-AF65-F5344CB8AC3E}">
        <p14:creationId xmlns:p14="http://schemas.microsoft.com/office/powerpoint/2010/main" val="1927502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87900" y="610700"/>
            <a:ext cx="8368200" cy="914800"/>
          </a:xfrm>
          <a:prstGeom prst="rect">
            <a:avLst/>
          </a:prstGeom>
        </p:spPr>
        <p:txBody>
          <a:bodyPr lIns="91425" tIns="91425" rIns="91425" bIns="91425" anchor="b" anchorCtr="0">
            <a:noAutofit/>
          </a:bodyPr>
          <a:lstStyle/>
          <a:p>
            <a:pPr lvl="0">
              <a:spcBef>
                <a:spcPts val="0"/>
              </a:spcBef>
              <a:buNone/>
            </a:pPr>
            <a:endParaRPr/>
          </a:p>
        </p:txBody>
      </p:sp>
      <p:sp>
        <p:nvSpPr>
          <p:cNvPr id="150" name="Shape 150"/>
          <p:cNvSpPr txBox="1">
            <a:spLocks noGrp="1"/>
          </p:cNvSpPr>
          <p:nvPr>
            <p:ph type="body" idx="1"/>
          </p:nvPr>
        </p:nvSpPr>
        <p:spPr>
          <a:xfrm>
            <a:off x="387900" y="1986432"/>
            <a:ext cx="8368200" cy="4105200"/>
          </a:xfrm>
          <a:prstGeom prst="rect">
            <a:avLst/>
          </a:prstGeom>
        </p:spPr>
        <p:txBody>
          <a:bodyPr lIns="91425" tIns="91425" rIns="91425" bIns="91425" anchor="t" anchorCtr="0">
            <a:noAutofit/>
          </a:bodyPr>
          <a:lstStyle/>
          <a:p>
            <a:pPr lvl="0">
              <a:spcBef>
                <a:spcPts val="0"/>
              </a:spcBef>
              <a:buNone/>
            </a:pPr>
            <a:endParaRPr/>
          </a:p>
        </p:txBody>
      </p:sp>
      <p:pic>
        <p:nvPicPr>
          <p:cNvPr id="151" name="Shape 151"/>
          <p:cNvPicPr preferRelativeResize="0"/>
          <p:nvPr/>
        </p:nvPicPr>
        <p:blipFill>
          <a:blip r:embed="rId3">
            <a:alphaModFix/>
          </a:blip>
          <a:stretch>
            <a:fillRect/>
          </a:stretch>
        </p:blipFill>
        <p:spPr>
          <a:xfrm>
            <a:off x="0" y="165434"/>
            <a:ext cx="9144000" cy="6527173"/>
          </a:xfrm>
          <a:prstGeom prst="rect">
            <a:avLst/>
          </a:prstGeom>
          <a:noFill/>
          <a:ln>
            <a:noFill/>
          </a:ln>
        </p:spPr>
      </p:pic>
    </p:spTree>
    <p:extLst>
      <p:ext uri="{BB962C8B-B14F-4D97-AF65-F5344CB8AC3E}">
        <p14:creationId xmlns:p14="http://schemas.microsoft.com/office/powerpoint/2010/main" val="4003698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87900" y="610700"/>
            <a:ext cx="8368200" cy="914800"/>
          </a:xfrm>
          <a:prstGeom prst="rect">
            <a:avLst/>
          </a:prstGeom>
        </p:spPr>
        <p:txBody>
          <a:bodyPr lIns="91425" tIns="91425" rIns="91425" bIns="91425" anchor="b" anchorCtr="0">
            <a:noAutofit/>
          </a:bodyPr>
          <a:lstStyle/>
          <a:p>
            <a:pPr lvl="0">
              <a:spcBef>
                <a:spcPts val="0"/>
              </a:spcBef>
              <a:buNone/>
            </a:pPr>
            <a:r>
              <a:rPr lang="en"/>
              <a:t>President’s Legislative Powers</a:t>
            </a:r>
          </a:p>
        </p:txBody>
      </p:sp>
      <p:sp>
        <p:nvSpPr>
          <p:cNvPr id="157" name="Shape 157"/>
          <p:cNvSpPr txBox="1">
            <a:spLocks noGrp="1"/>
          </p:cNvSpPr>
          <p:nvPr>
            <p:ph type="body" idx="1"/>
          </p:nvPr>
        </p:nvSpPr>
        <p:spPr>
          <a:xfrm>
            <a:off x="0" y="1600200"/>
            <a:ext cx="9144000" cy="4747200"/>
          </a:xfrm>
          <a:prstGeom prst="rect">
            <a:avLst/>
          </a:prstGeom>
        </p:spPr>
        <p:txBody>
          <a:bodyPr lIns="91425" tIns="91425" rIns="91425" bIns="91425" anchor="t" anchorCtr="0">
            <a:noAutofit/>
          </a:bodyPr>
          <a:lstStyle/>
          <a:p>
            <a:pPr lvl="0" rtl="0">
              <a:spcBef>
                <a:spcPts val="0"/>
              </a:spcBef>
              <a:spcAft>
                <a:spcPts val="0"/>
              </a:spcAft>
              <a:buNone/>
            </a:pPr>
            <a:r>
              <a:rPr lang="en" sz="2400" dirty="0">
                <a:solidFill>
                  <a:srgbClr val="FFFFFF"/>
                </a:solidFill>
                <a:latin typeface="Roboto Slab"/>
                <a:ea typeface="Roboto Slab"/>
                <a:cs typeface="Roboto Slab"/>
                <a:sym typeface="Roboto Slab"/>
              </a:rPr>
              <a:t>Remember, the Constitution presents the President with four options once a measure has been approved by Congress. He/she can … </a:t>
            </a:r>
          </a:p>
          <a:p>
            <a:pPr marL="457200" lvl="0" indent="0" rtl="0">
              <a:spcBef>
                <a:spcPts val="0"/>
              </a:spcBef>
              <a:spcAft>
                <a:spcPts val="0"/>
              </a:spcAft>
              <a:buNone/>
            </a:pPr>
            <a:r>
              <a:rPr lang="en" sz="2400" dirty="0" smtClean="0">
                <a:solidFill>
                  <a:srgbClr val="FFFFFF"/>
                </a:solidFill>
                <a:latin typeface="Roboto Slab"/>
                <a:ea typeface="Roboto Slab"/>
                <a:cs typeface="Roboto Slab"/>
                <a:sym typeface="Roboto Slab"/>
              </a:rPr>
              <a:t>(</a:t>
            </a:r>
            <a:r>
              <a:rPr lang="en" sz="2400" dirty="0">
                <a:solidFill>
                  <a:srgbClr val="FFFFFF"/>
                </a:solidFill>
                <a:latin typeface="Roboto Slab"/>
                <a:ea typeface="Roboto Slab"/>
                <a:cs typeface="Roboto Slab"/>
                <a:sym typeface="Roboto Slab"/>
              </a:rPr>
              <a:t>1) sign the bill into law </a:t>
            </a:r>
          </a:p>
          <a:p>
            <a:pPr marL="457200" lvl="0" indent="0" rtl="0">
              <a:spcBef>
                <a:spcPts val="0"/>
              </a:spcBef>
              <a:spcAft>
                <a:spcPts val="0"/>
              </a:spcAft>
              <a:buNone/>
            </a:pPr>
            <a:r>
              <a:rPr lang="en" sz="2400" i="1" dirty="0">
                <a:solidFill>
                  <a:srgbClr val="FFFFFF"/>
                </a:solidFill>
                <a:latin typeface="Roboto Slab"/>
                <a:ea typeface="Roboto Slab"/>
                <a:cs typeface="Roboto Slab"/>
                <a:sym typeface="Roboto Slab"/>
              </a:rPr>
              <a:t>(2) </a:t>
            </a:r>
            <a:r>
              <a:rPr lang="en" sz="2400" i="1" u="sng" dirty="0">
                <a:solidFill>
                  <a:srgbClr val="FFFFFF"/>
                </a:solidFill>
                <a:latin typeface="Roboto Slab"/>
                <a:ea typeface="Roboto Slab"/>
                <a:cs typeface="Roboto Slab"/>
                <a:sym typeface="Roboto Slab"/>
              </a:rPr>
              <a:t>veto</a:t>
            </a:r>
            <a:r>
              <a:rPr lang="en" sz="2400" i="1" dirty="0">
                <a:solidFill>
                  <a:srgbClr val="FFFFFF"/>
                </a:solidFill>
                <a:latin typeface="Roboto Slab"/>
                <a:ea typeface="Roboto Slab"/>
                <a:cs typeface="Roboto Slab"/>
                <a:sym typeface="Roboto Slab"/>
              </a:rPr>
              <a:t> the bill, and the measure must then be returned to Congress. </a:t>
            </a:r>
          </a:p>
          <a:p>
            <a:pPr marL="457200" lvl="0" indent="0" rtl="0">
              <a:spcBef>
                <a:spcPts val="0"/>
              </a:spcBef>
              <a:spcAft>
                <a:spcPts val="0"/>
              </a:spcAft>
              <a:buNone/>
            </a:pPr>
            <a:r>
              <a:rPr lang="en" sz="2400" i="1" dirty="0">
                <a:solidFill>
                  <a:srgbClr val="FFFFFF"/>
                </a:solidFill>
                <a:latin typeface="Roboto Slab"/>
                <a:ea typeface="Roboto Slab"/>
                <a:cs typeface="Roboto Slab"/>
                <a:sym typeface="Roboto Slab"/>
              </a:rPr>
              <a:t>(3) allow a bill to become law by not acting on it, neither signing nor vetoing it, within ten </a:t>
            </a:r>
            <a:r>
              <a:rPr lang="en" sz="2400" i="1" dirty="0" smtClean="0">
                <a:solidFill>
                  <a:srgbClr val="FFFFFF"/>
                </a:solidFill>
                <a:latin typeface="Roboto Slab"/>
                <a:ea typeface="Roboto Slab"/>
                <a:cs typeface="Roboto Slab"/>
                <a:sym typeface="Roboto Slab"/>
              </a:rPr>
              <a:t>days. </a:t>
            </a:r>
          </a:p>
          <a:p>
            <a:pPr marL="457200" lvl="0" indent="0" rtl="0">
              <a:spcBef>
                <a:spcPts val="0"/>
              </a:spcBef>
              <a:spcAft>
                <a:spcPts val="0"/>
              </a:spcAft>
              <a:buNone/>
            </a:pPr>
            <a:r>
              <a:rPr lang="en" sz="2400" i="1" dirty="0" smtClean="0">
                <a:solidFill>
                  <a:srgbClr val="FFFFFF"/>
                </a:solidFill>
                <a:latin typeface="Roboto Slab"/>
                <a:ea typeface="Roboto Slab"/>
                <a:cs typeface="Roboto Slab"/>
                <a:sym typeface="Roboto Slab"/>
              </a:rPr>
              <a:t>(</a:t>
            </a:r>
            <a:r>
              <a:rPr lang="en" sz="2400" i="1" dirty="0">
                <a:solidFill>
                  <a:srgbClr val="FFFFFF"/>
                </a:solidFill>
                <a:latin typeface="Roboto Slab"/>
                <a:ea typeface="Roboto Slab"/>
                <a:cs typeface="Roboto Slab"/>
                <a:sym typeface="Roboto Slab"/>
              </a:rPr>
              <a:t>4) use the </a:t>
            </a:r>
            <a:r>
              <a:rPr lang="en" sz="2400" i="1" u="sng" dirty="0">
                <a:solidFill>
                  <a:srgbClr val="FFFFFF"/>
                </a:solidFill>
                <a:latin typeface="Roboto Slab"/>
                <a:ea typeface="Roboto Slab"/>
                <a:cs typeface="Roboto Slab"/>
                <a:sym typeface="Roboto Slab"/>
              </a:rPr>
              <a:t>pocket veto</a:t>
            </a:r>
            <a:r>
              <a:rPr lang="en" sz="2400" i="1" dirty="0">
                <a:solidFill>
                  <a:srgbClr val="FFFFFF"/>
                </a:solidFill>
                <a:latin typeface="Roboto Slab"/>
                <a:ea typeface="Roboto Slab"/>
                <a:cs typeface="Roboto Slab"/>
                <a:sym typeface="Roboto Slab"/>
              </a:rPr>
              <a:t>, can be used only at the end of a congressional session. If Congress adjourns within ten days (not counting Sundays) of sending a bill to the White House and the President does not act on it, the measure dies.</a:t>
            </a:r>
          </a:p>
        </p:txBody>
      </p:sp>
    </p:spTree>
    <p:extLst>
      <p:ext uri="{BB962C8B-B14F-4D97-AF65-F5344CB8AC3E}">
        <p14:creationId xmlns:p14="http://schemas.microsoft.com/office/powerpoint/2010/main" val="1029757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87900" y="610700"/>
            <a:ext cx="8368200" cy="914800"/>
          </a:xfrm>
          <a:prstGeom prst="rect">
            <a:avLst/>
          </a:prstGeom>
        </p:spPr>
        <p:txBody>
          <a:bodyPr lIns="91425" tIns="91425" rIns="91425" bIns="91425" anchor="b" anchorCtr="0">
            <a:noAutofit/>
          </a:bodyPr>
          <a:lstStyle/>
          <a:p>
            <a:pPr lvl="0">
              <a:spcBef>
                <a:spcPts val="0"/>
              </a:spcBef>
              <a:buNone/>
            </a:pPr>
            <a:endParaRPr/>
          </a:p>
        </p:txBody>
      </p:sp>
      <p:sp>
        <p:nvSpPr>
          <p:cNvPr id="163" name="Shape 163"/>
          <p:cNvSpPr txBox="1">
            <a:spLocks noGrp="1"/>
          </p:cNvSpPr>
          <p:nvPr>
            <p:ph type="body" idx="1"/>
          </p:nvPr>
        </p:nvSpPr>
        <p:spPr>
          <a:xfrm>
            <a:off x="387900" y="1986432"/>
            <a:ext cx="8368200" cy="4105200"/>
          </a:xfrm>
          <a:prstGeom prst="rect">
            <a:avLst/>
          </a:prstGeom>
        </p:spPr>
        <p:txBody>
          <a:bodyPr lIns="91425" tIns="91425" rIns="91425" bIns="91425" anchor="t" anchorCtr="0">
            <a:noAutofit/>
          </a:bodyPr>
          <a:lstStyle/>
          <a:p>
            <a:pPr lvl="0">
              <a:spcBef>
                <a:spcPts val="0"/>
              </a:spcBef>
              <a:buNone/>
            </a:pPr>
            <a:endParaRPr/>
          </a:p>
        </p:txBody>
      </p:sp>
      <p:pic>
        <p:nvPicPr>
          <p:cNvPr id="164" name="Shape 164"/>
          <p:cNvPicPr preferRelativeResize="0"/>
          <p:nvPr/>
        </p:nvPicPr>
        <p:blipFill>
          <a:blip r:embed="rId3">
            <a:alphaModFix/>
          </a:blip>
          <a:stretch>
            <a:fillRect/>
          </a:stretch>
        </p:blipFill>
        <p:spPr>
          <a:xfrm>
            <a:off x="0" y="165434"/>
            <a:ext cx="9144000" cy="6527173"/>
          </a:xfrm>
          <a:prstGeom prst="rect">
            <a:avLst/>
          </a:prstGeom>
          <a:noFill/>
          <a:ln>
            <a:noFill/>
          </a:ln>
        </p:spPr>
      </p:pic>
      <p:sp>
        <p:nvSpPr>
          <p:cNvPr id="2" name="TextBox 1"/>
          <p:cNvSpPr txBox="1"/>
          <p:nvPr/>
        </p:nvSpPr>
        <p:spPr>
          <a:xfrm>
            <a:off x="6248400" y="2545052"/>
            <a:ext cx="762000" cy="707886"/>
          </a:xfrm>
          <a:prstGeom prst="rect">
            <a:avLst/>
          </a:prstGeom>
          <a:solidFill>
            <a:schemeClr val="tx1">
              <a:lumMod val="85000"/>
            </a:schemeClr>
          </a:solidFill>
        </p:spPr>
        <p:txBody>
          <a:bodyPr wrap="square" rtlCol="0">
            <a:spAutoFit/>
          </a:bodyPr>
          <a:lstStyle/>
          <a:p>
            <a:r>
              <a:rPr lang="en-US" sz="4000" dirty="0" smtClean="0"/>
              <a:t>12</a:t>
            </a:r>
            <a:endParaRPr lang="en-US" sz="4000" dirty="0"/>
          </a:p>
        </p:txBody>
      </p:sp>
      <p:sp>
        <p:nvSpPr>
          <p:cNvPr id="6" name="TextBox 5"/>
          <p:cNvSpPr txBox="1"/>
          <p:nvPr/>
        </p:nvSpPr>
        <p:spPr>
          <a:xfrm>
            <a:off x="6790267" y="5209823"/>
            <a:ext cx="685800" cy="707886"/>
          </a:xfrm>
          <a:prstGeom prst="rect">
            <a:avLst/>
          </a:prstGeom>
          <a:solidFill>
            <a:schemeClr val="tx1">
              <a:lumMod val="85000"/>
            </a:schemeClr>
          </a:solidFill>
        </p:spPr>
        <p:txBody>
          <a:bodyPr wrap="square" rtlCol="0">
            <a:spAutoFit/>
          </a:bodyPr>
          <a:lstStyle/>
          <a:p>
            <a:r>
              <a:rPr lang="en-US" sz="4000" dirty="0"/>
              <a:t>9</a:t>
            </a:r>
          </a:p>
        </p:txBody>
      </p:sp>
    </p:spTree>
    <p:extLst>
      <p:ext uri="{BB962C8B-B14F-4D97-AF65-F5344CB8AC3E}">
        <p14:creationId xmlns:p14="http://schemas.microsoft.com/office/powerpoint/2010/main" val="3408144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87900" y="610700"/>
            <a:ext cx="8368200" cy="914800"/>
          </a:xfrm>
          <a:prstGeom prst="rect">
            <a:avLst/>
          </a:prstGeom>
        </p:spPr>
        <p:txBody>
          <a:bodyPr lIns="91425" tIns="91425" rIns="91425" bIns="91425" anchor="b" anchorCtr="0">
            <a:noAutofit/>
          </a:bodyPr>
          <a:lstStyle/>
          <a:p>
            <a:pPr lvl="0">
              <a:spcBef>
                <a:spcPts val="0"/>
              </a:spcBef>
              <a:buNone/>
            </a:pPr>
            <a:r>
              <a:rPr lang="en"/>
              <a:t>President’s Legislative Powers</a:t>
            </a:r>
          </a:p>
        </p:txBody>
      </p:sp>
      <p:sp>
        <p:nvSpPr>
          <p:cNvPr id="170" name="Shape 170"/>
          <p:cNvSpPr txBox="1">
            <a:spLocks noGrp="1"/>
          </p:cNvSpPr>
          <p:nvPr>
            <p:ph type="body" idx="1"/>
          </p:nvPr>
        </p:nvSpPr>
        <p:spPr>
          <a:xfrm>
            <a:off x="0" y="1676400"/>
            <a:ext cx="5023339" cy="41052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2400" b="1" u="sng" dirty="0">
                <a:solidFill>
                  <a:srgbClr val="FFFFFF"/>
                </a:solidFill>
                <a:latin typeface="Roboto Slab"/>
                <a:ea typeface="Roboto Slab"/>
                <a:cs typeface="Roboto Slab"/>
                <a:sym typeface="Roboto Slab"/>
              </a:rPr>
              <a:t>Signing </a:t>
            </a:r>
            <a:r>
              <a:rPr lang="en" sz="2400" b="1" u="sng" dirty="0" smtClean="0">
                <a:solidFill>
                  <a:srgbClr val="FFFFFF"/>
                </a:solidFill>
                <a:latin typeface="Roboto Slab"/>
                <a:ea typeface="Roboto Slab"/>
                <a:cs typeface="Roboto Slab"/>
                <a:sym typeface="Roboto Slab"/>
              </a:rPr>
              <a:t>Statements</a:t>
            </a:r>
            <a:r>
              <a:rPr lang="en" sz="2400" b="1" dirty="0" smtClean="0">
                <a:solidFill>
                  <a:srgbClr val="FFFFFF"/>
                </a:solidFill>
                <a:latin typeface="Roboto Slab"/>
                <a:ea typeface="Roboto Slab"/>
                <a:cs typeface="Roboto Slab"/>
                <a:sym typeface="Roboto Slab"/>
              </a:rPr>
              <a:t>:  </a:t>
            </a:r>
            <a:r>
              <a:rPr lang="en" sz="2400" dirty="0" smtClean="0">
                <a:solidFill>
                  <a:srgbClr val="FFFFFF"/>
                </a:solidFill>
                <a:latin typeface="Roboto Slab"/>
                <a:ea typeface="Roboto Slab"/>
                <a:cs typeface="Roboto Slab"/>
                <a:sym typeface="Roboto Slab"/>
              </a:rPr>
              <a:t>various </a:t>
            </a:r>
            <a:r>
              <a:rPr lang="en" sz="2400" dirty="0">
                <a:solidFill>
                  <a:srgbClr val="FFFFFF"/>
                </a:solidFill>
                <a:latin typeface="Roboto Slab"/>
                <a:ea typeface="Roboto Slab"/>
                <a:cs typeface="Roboto Slab"/>
                <a:sym typeface="Roboto Slab"/>
              </a:rPr>
              <a:t>Presidents have issued “signing statements” </a:t>
            </a:r>
            <a:r>
              <a:rPr lang="en" sz="2400" dirty="0" smtClean="0">
                <a:solidFill>
                  <a:srgbClr val="FFFFFF"/>
                </a:solidFill>
                <a:latin typeface="Roboto Slab"/>
                <a:ea typeface="Roboto Slab"/>
                <a:cs typeface="Roboto Slab"/>
                <a:sym typeface="Roboto Slab"/>
              </a:rPr>
              <a:t>about how they’ll enforce a law as they sign it. </a:t>
            </a:r>
          </a:p>
          <a:p>
            <a:pPr lvl="0">
              <a:lnSpc>
                <a:spcPct val="100000"/>
              </a:lnSpc>
              <a:spcBef>
                <a:spcPts val="0"/>
              </a:spcBef>
              <a:spcAft>
                <a:spcPts val="0"/>
              </a:spcAft>
            </a:pPr>
            <a:endParaRPr lang="en" sz="2400" dirty="0">
              <a:solidFill>
                <a:srgbClr val="FFFFFF"/>
              </a:solidFill>
              <a:latin typeface="Roboto Slab"/>
              <a:ea typeface="Roboto Slab"/>
              <a:cs typeface="Roboto Slab"/>
              <a:sym typeface="Roboto Slab"/>
            </a:endParaRPr>
          </a:p>
          <a:p>
            <a:pPr lvl="0" rtl="0">
              <a:lnSpc>
                <a:spcPct val="100000"/>
              </a:lnSpc>
              <a:spcBef>
                <a:spcPts val="0"/>
              </a:spcBef>
              <a:spcAft>
                <a:spcPts val="0"/>
              </a:spcAft>
              <a:buNone/>
            </a:pPr>
            <a:r>
              <a:rPr lang="en" sz="2400" b="1" u="sng" dirty="0">
                <a:solidFill>
                  <a:srgbClr val="FFFFFF"/>
                </a:solidFill>
                <a:latin typeface="Roboto Slab"/>
                <a:ea typeface="Roboto Slab"/>
                <a:cs typeface="Roboto Slab"/>
                <a:sym typeface="Roboto Slab"/>
              </a:rPr>
              <a:t>The Line-Item </a:t>
            </a:r>
            <a:r>
              <a:rPr lang="en" sz="2400" b="1" u="sng" dirty="0" smtClean="0">
                <a:solidFill>
                  <a:srgbClr val="FFFFFF"/>
                </a:solidFill>
                <a:latin typeface="Roboto Slab"/>
                <a:ea typeface="Roboto Slab"/>
                <a:cs typeface="Roboto Slab"/>
                <a:sym typeface="Roboto Slab"/>
              </a:rPr>
              <a:t>Veto</a:t>
            </a:r>
            <a:r>
              <a:rPr lang="en" sz="2400" b="1" dirty="0" smtClean="0">
                <a:solidFill>
                  <a:srgbClr val="FFFFFF"/>
                </a:solidFill>
                <a:latin typeface="Roboto Slab"/>
                <a:ea typeface="Roboto Slab"/>
                <a:cs typeface="Roboto Slab"/>
                <a:sym typeface="Roboto Slab"/>
              </a:rPr>
              <a:t>:  </a:t>
            </a:r>
            <a:r>
              <a:rPr lang="en" sz="2400" dirty="0" smtClean="0">
                <a:solidFill>
                  <a:srgbClr val="FFFFFF"/>
                </a:solidFill>
                <a:latin typeface="Roboto Slab"/>
                <a:ea typeface="Roboto Slab"/>
                <a:cs typeface="Roboto Slab"/>
                <a:sym typeface="Roboto Slab"/>
              </a:rPr>
              <a:t>The President can reject parts of a spending bill. If </a:t>
            </a:r>
            <a:r>
              <a:rPr lang="en" sz="2400" dirty="0">
                <a:solidFill>
                  <a:srgbClr val="FFFFFF"/>
                </a:solidFill>
                <a:latin typeface="Roboto Slab"/>
                <a:ea typeface="Roboto Slab"/>
                <a:cs typeface="Roboto Slab"/>
                <a:sym typeface="Roboto Slab"/>
              </a:rPr>
              <a:t>the President decides to veto a bill, he must reject the </a:t>
            </a:r>
            <a:r>
              <a:rPr lang="en" sz="2400" i="1" dirty="0">
                <a:solidFill>
                  <a:srgbClr val="FFFFFF"/>
                </a:solidFill>
                <a:latin typeface="Roboto Slab"/>
                <a:ea typeface="Roboto Slab"/>
                <a:cs typeface="Roboto Slab"/>
                <a:sym typeface="Roboto Slab"/>
              </a:rPr>
              <a:t>entire</a:t>
            </a:r>
            <a:r>
              <a:rPr lang="en" sz="2400" dirty="0">
                <a:solidFill>
                  <a:srgbClr val="FFFFFF"/>
                </a:solidFill>
                <a:latin typeface="Roboto Slab"/>
                <a:ea typeface="Roboto Slab"/>
                <a:cs typeface="Roboto Slab"/>
                <a:sym typeface="Roboto Slab"/>
              </a:rPr>
              <a:t> measure. He cannot veto only a portion of it</a:t>
            </a:r>
            <a:r>
              <a:rPr lang="en" sz="2400" dirty="0" smtClean="0">
                <a:solidFill>
                  <a:srgbClr val="FFFFFF"/>
                </a:solidFill>
                <a:latin typeface="Roboto Slab"/>
                <a:ea typeface="Roboto Slab"/>
                <a:cs typeface="Roboto Slab"/>
                <a:sym typeface="Roboto Slab"/>
              </a:rPr>
              <a:t>. </a:t>
            </a:r>
            <a:r>
              <a:rPr lang="en" sz="2400" dirty="0" smtClean="0">
                <a:solidFill>
                  <a:srgbClr val="FFFFFF"/>
                </a:solidFill>
                <a:latin typeface="Roboto Slab"/>
                <a:ea typeface="Roboto Slab"/>
                <a:cs typeface="Roboto Slab"/>
                <a:sym typeface="Wingdings" panose="05000000000000000000" pitchFamily="2" charset="2"/>
              </a:rPr>
              <a:t> unconstitutional!</a:t>
            </a:r>
            <a:endParaRPr lang="en" sz="2400" dirty="0">
              <a:solidFill>
                <a:srgbClr val="FFFFFF"/>
              </a:solidFill>
              <a:latin typeface="Roboto Slab"/>
              <a:ea typeface="Roboto Slab"/>
              <a:cs typeface="Roboto Slab"/>
              <a:sym typeface="Roboto Slab"/>
            </a:endParaRPr>
          </a:p>
          <a:p>
            <a:pPr lvl="0">
              <a:lnSpc>
                <a:spcPct val="100000"/>
              </a:lnSpc>
              <a:spcBef>
                <a:spcPts val="0"/>
              </a:spcBef>
              <a:spcAft>
                <a:spcPts val="0"/>
              </a:spcAft>
              <a:buNone/>
            </a:pPr>
            <a:endParaRPr sz="2400" dirty="0">
              <a:solidFill>
                <a:srgbClr val="FFFFFF"/>
              </a:solidFill>
              <a:latin typeface="Roboto Slab"/>
              <a:ea typeface="Roboto Slab"/>
              <a:cs typeface="Roboto Slab"/>
              <a:sym typeface="Roboto Slab"/>
            </a:endParaRPr>
          </a:p>
        </p:txBody>
      </p:sp>
      <p:pic>
        <p:nvPicPr>
          <p:cNvPr id="1026" name="Picture 2" descr="Image result for line item ve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339" y="1498600"/>
            <a:ext cx="3810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817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87900" y="610700"/>
            <a:ext cx="8368200" cy="914800"/>
          </a:xfrm>
          <a:prstGeom prst="rect">
            <a:avLst/>
          </a:prstGeom>
        </p:spPr>
        <p:txBody>
          <a:bodyPr lIns="91425" tIns="91425" rIns="91425" bIns="91425" anchor="b" anchorCtr="0">
            <a:noAutofit/>
          </a:bodyPr>
          <a:lstStyle/>
          <a:p>
            <a:pPr lvl="0">
              <a:spcBef>
                <a:spcPts val="0"/>
              </a:spcBef>
              <a:buNone/>
            </a:pPr>
            <a:r>
              <a:rPr lang="en"/>
              <a:t>Executive Orders </a:t>
            </a:r>
          </a:p>
        </p:txBody>
      </p:sp>
      <p:sp>
        <p:nvSpPr>
          <p:cNvPr id="176" name="Shape 176"/>
          <p:cNvSpPr txBox="1">
            <a:spLocks noGrp="1"/>
          </p:cNvSpPr>
          <p:nvPr>
            <p:ph type="body" idx="1"/>
          </p:nvPr>
        </p:nvSpPr>
        <p:spPr>
          <a:xfrm>
            <a:off x="228600" y="1600200"/>
            <a:ext cx="8686800" cy="4809200"/>
          </a:xfrm>
          <a:prstGeom prst="rect">
            <a:avLst/>
          </a:prstGeom>
        </p:spPr>
        <p:txBody>
          <a:bodyPr lIns="91425" tIns="91425" rIns="91425" bIns="91425" anchor="t" anchorCtr="0">
            <a:noAutofit/>
          </a:bodyPr>
          <a:lstStyle/>
          <a:p>
            <a:pPr marL="457200" lvl="0" indent="-228600" rtl="0">
              <a:spcBef>
                <a:spcPts val="0"/>
              </a:spcBef>
              <a:spcAft>
                <a:spcPts val="900"/>
              </a:spcAft>
              <a:buClr>
                <a:srgbClr val="FFFFFF"/>
              </a:buClr>
              <a:buFont typeface="Roboto Slab"/>
            </a:pPr>
            <a:r>
              <a:rPr lang="en" sz="2400" dirty="0">
                <a:solidFill>
                  <a:srgbClr val="FFFFFF"/>
                </a:solidFill>
                <a:latin typeface="Roboto Slab"/>
                <a:ea typeface="Roboto Slab"/>
                <a:cs typeface="Roboto Slab"/>
                <a:sym typeface="Roboto Slab"/>
              </a:rPr>
              <a:t>The chief executive has the power to issue </a:t>
            </a:r>
            <a:r>
              <a:rPr lang="en" sz="2400" b="1" u="sng" dirty="0">
                <a:solidFill>
                  <a:srgbClr val="FFFFFF"/>
                </a:solidFill>
                <a:latin typeface="Roboto Slab"/>
                <a:ea typeface="Roboto Slab"/>
                <a:cs typeface="Roboto Slab"/>
                <a:sym typeface="Roboto Slab"/>
              </a:rPr>
              <a:t>executive orders</a:t>
            </a:r>
            <a:r>
              <a:rPr lang="en" sz="2400" dirty="0">
                <a:solidFill>
                  <a:srgbClr val="FFFFFF"/>
                </a:solidFill>
                <a:latin typeface="Roboto Slab"/>
                <a:ea typeface="Roboto Slab"/>
                <a:cs typeface="Roboto Slab"/>
                <a:sym typeface="Roboto Slab"/>
              </a:rPr>
              <a:t>, which are directives, rules, or regulations that have the effect of law. </a:t>
            </a:r>
            <a:endParaRPr lang="en" sz="2400" dirty="0" smtClean="0">
              <a:solidFill>
                <a:srgbClr val="FFFFFF"/>
              </a:solidFill>
              <a:latin typeface="Roboto Slab"/>
              <a:ea typeface="Roboto Slab"/>
              <a:cs typeface="Roboto Slab"/>
              <a:sym typeface="Roboto Slab"/>
            </a:endParaRPr>
          </a:p>
          <a:p>
            <a:pPr marL="457200" lvl="0" indent="-228600" rtl="0">
              <a:spcBef>
                <a:spcPts val="0"/>
              </a:spcBef>
              <a:spcAft>
                <a:spcPts val="900"/>
              </a:spcAft>
              <a:buClr>
                <a:srgbClr val="FFFFFF"/>
              </a:buClr>
              <a:buFont typeface="Roboto Slab"/>
            </a:pPr>
            <a:r>
              <a:rPr lang="en" sz="2400" dirty="0" smtClean="0">
                <a:solidFill>
                  <a:srgbClr val="FFFFFF"/>
                </a:solidFill>
                <a:latin typeface="Roboto Slab"/>
                <a:ea typeface="Roboto Slab"/>
                <a:cs typeface="Roboto Slab"/>
                <a:sym typeface="Roboto Slab"/>
              </a:rPr>
              <a:t>The </a:t>
            </a:r>
            <a:r>
              <a:rPr lang="en" sz="2400" dirty="0">
                <a:solidFill>
                  <a:srgbClr val="FFFFFF"/>
                </a:solidFill>
                <a:latin typeface="Roboto Slab"/>
                <a:ea typeface="Roboto Slab"/>
                <a:cs typeface="Roboto Slab"/>
                <a:sym typeface="Roboto Slab"/>
              </a:rPr>
              <a:t>Power of Executive Privilege: the nation’s chief executives have at times </a:t>
            </a:r>
            <a:r>
              <a:rPr lang="en" sz="2400" dirty="0" smtClean="0">
                <a:solidFill>
                  <a:srgbClr val="FFFFFF"/>
                </a:solidFill>
                <a:latin typeface="Roboto Slab"/>
                <a:ea typeface="Roboto Slab"/>
                <a:cs typeface="Roboto Slab"/>
                <a:sym typeface="Roboto Slab"/>
              </a:rPr>
              <a:t>insisted </a:t>
            </a:r>
            <a:r>
              <a:rPr lang="en" sz="2400" dirty="0">
                <a:solidFill>
                  <a:srgbClr val="FFFFFF"/>
                </a:solidFill>
                <a:latin typeface="Roboto Slab"/>
                <a:ea typeface="Roboto Slab"/>
                <a:cs typeface="Roboto Slab"/>
                <a:sym typeface="Roboto Slab"/>
              </a:rPr>
              <a:t>that the Constitution gives the President </a:t>
            </a:r>
            <a:r>
              <a:rPr lang="en" sz="2400" b="1" u="sng" dirty="0">
                <a:solidFill>
                  <a:srgbClr val="FFFFFF"/>
                </a:solidFill>
                <a:latin typeface="Roboto Slab"/>
                <a:ea typeface="Roboto Slab"/>
                <a:cs typeface="Roboto Slab"/>
                <a:sym typeface="Roboto Slab"/>
              </a:rPr>
              <a:t>executive privilege</a:t>
            </a:r>
            <a:r>
              <a:rPr lang="en" sz="2400" dirty="0">
                <a:solidFill>
                  <a:srgbClr val="FFFFFF"/>
                </a:solidFill>
                <a:latin typeface="Roboto Slab"/>
                <a:ea typeface="Roboto Slab"/>
                <a:cs typeface="Roboto Slab"/>
                <a:sym typeface="Roboto Slab"/>
              </a:rPr>
              <a:t>, or the inherent power to refuse to disclose certain information to Congress or to the federal courts.</a:t>
            </a:r>
          </a:p>
          <a:p>
            <a:pPr marL="914400" lvl="1" indent="-228600" rtl="0">
              <a:spcBef>
                <a:spcPts val="0"/>
              </a:spcBef>
              <a:spcAft>
                <a:spcPts val="900"/>
              </a:spcAft>
              <a:buClr>
                <a:srgbClr val="FFFFFF"/>
              </a:buClr>
              <a:buFont typeface="Roboto Slab"/>
            </a:pPr>
            <a:r>
              <a:rPr lang="en" sz="2400" i="1" dirty="0">
                <a:solidFill>
                  <a:srgbClr val="FFFFFF"/>
                </a:solidFill>
                <a:latin typeface="Roboto Slab"/>
                <a:ea typeface="Roboto Slab"/>
                <a:cs typeface="Roboto Slab"/>
                <a:sym typeface="Roboto Slab"/>
              </a:rPr>
              <a:t>US v. Nixon → Supreme Court ruled that there IS executive privilege </a:t>
            </a:r>
          </a:p>
        </p:txBody>
      </p:sp>
      <p:sp>
        <p:nvSpPr>
          <p:cNvPr id="2" name="Rectangle 1"/>
          <p:cNvSpPr/>
          <p:nvPr/>
        </p:nvSpPr>
        <p:spPr>
          <a:xfrm>
            <a:off x="4453217" y="3244334"/>
            <a:ext cx="237566" cy="369332"/>
          </a:xfrm>
          <a:prstGeom prst="rect">
            <a:avLst/>
          </a:prstGeom>
        </p:spPr>
        <p:txBody>
          <a:bodyPr wrap="none">
            <a:spAutoFit/>
          </a:bodyPr>
          <a:lstStyle/>
          <a:p>
            <a:r>
              <a:rPr lang="en-US" dirty="0"/>
              <a:t> </a:t>
            </a:r>
          </a:p>
        </p:txBody>
      </p:sp>
      <p:sp>
        <p:nvSpPr>
          <p:cNvPr id="3" name="Rectangle 2"/>
          <p:cNvSpPr/>
          <p:nvPr/>
        </p:nvSpPr>
        <p:spPr>
          <a:xfrm>
            <a:off x="4453217" y="3244334"/>
            <a:ext cx="652183"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2183856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593367"/>
            <a:ext cx="8520600" cy="831200"/>
          </a:xfrm>
          <a:prstGeom prst="rect">
            <a:avLst/>
          </a:prstGeom>
        </p:spPr>
        <p:txBody>
          <a:bodyPr lIns="91425" tIns="91425" rIns="91425" bIns="91425" anchor="t" anchorCtr="0">
            <a:noAutofit/>
          </a:bodyPr>
          <a:lstStyle/>
          <a:p>
            <a:pPr lvl="0">
              <a:spcBef>
                <a:spcPts val="0"/>
              </a:spcBef>
              <a:buNone/>
            </a:pPr>
            <a:r>
              <a:rPr lang="en" dirty="0"/>
              <a:t>Treaties</a:t>
            </a:r>
          </a:p>
        </p:txBody>
      </p:sp>
      <p:sp>
        <p:nvSpPr>
          <p:cNvPr id="93" name="Shape 93"/>
          <p:cNvSpPr txBox="1">
            <a:spLocks noGrp="1"/>
          </p:cNvSpPr>
          <p:nvPr>
            <p:ph type="body" idx="1"/>
          </p:nvPr>
        </p:nvSpPr>
        <p:spPr>
          <a:xfrm>
            <a:off x="609600" y="1676400"/>
            <a:ext cx="8001000" cy="5003800"/>
          </a:xfrm>
          <a:prstGeom prst="rect">
            <a:avLst/>
          </a:prstGeom>
        </p:spPr>
        <p:txBody>
          <a:bodyPr lIns="91425" tIns="91425" rIns="91425" bIns="91425" anchor="t" anchorCtr="0">
            <a:noAutofit/>
          </a:bodyPr>
          <a:lstStyle/>
          <a:p>
            <a:pPr lvl="0">
              <a:lnSpc>
                <a:spcPct val="100000"/>
              </a:lnSpc>
              <a:spcBef>
                <a:spcPts val="0"/>
              </a:spcBef>
              <a:spcAft>
                <a:spcPts val="0"/>
              </a:spcAft>
              <a:buClr>
                <a:schemeClr val="dk2"/>
              </a:buClr>
              <a:buSzPct val="50000"/>
              <a:buFont typeface="Arial"/>
              <a:buNone/>
            </a:pPr>
            <a:r>
              <a:rPr lang="en" sz="2800" dirty="0"/>
              <a:t>Definition: a formal agreement </a:t>
            </a:r>
            <a:r>
              <a:rPr lang="en" sz="2800" dirty="0" smtClean="0"/>
              <a:t>between </a:t>
            </a:r>
            <a:r>
              <a:rPr lang="en" sz="2800" dirty="0"/>
              <a:t>countries that, like laws, </a:t>
            </a:r>
            <a:r>
              <a:rPr lang="en" sz="2800" dirty="0" smtClean="0"/>
              <a:t>must </a:t>
            </a:r>
            <a:r>
              <a:rPr lang="en" sz="2800" dirty="0"/>
              <a:t>be followed.</a:t>
            </a:r>
          </a:p>
          <a:p>
            <a:pPr marL="342900" lvl="0" indent="-342900">
              <a:lnSpc>
                <a:spcPct val="100000"/>
              </a:lnSpc>
              <a:spcBef>
                <a:spcPts val="0"/>
              </a:spcBef>
              <a:spcAft>
                <a:spcPts val="0"/>
              </a:spcAft>
              <a:buClr>
                <a:schemeClr val="accent3">
                  <a:lumMod val="20000"/>
                  <a:lumOff val="80000"/>
                </a:schemeClr>
              </a:buClr>
              <a:buFont typeface="Arial" panose="020B0604020202020204" pitchFamily="34" charset="0"/>
              <a:buChar char="•"/>
            </a:pPr>
            <a:r>
              <a:rPr lang="en" sz="2800" dirty="0" smtClean="0"/>
              <a:t>The </a:t>
            </a:r>
            <a:r>
              <a:rPr lang="en" sz="2800" dirty="0"/>
              <a:t>President is responsible </a:t>
            </a:r>
            <a:r>
              <a:rPr lang="en" sz="2800" dirty="0" smtClean="0"/>
              <a:t>for negotiating </a:t>
            </a:r>
            <a:r>
              <a:rPr lang="en" sz="2800" dirty="0"/>
              <a:t>and signing treaties. </a:t>
            </a:r>
            <a:endParaRPr lang="en" sz="2800" dirty="0" smtClean="0"/>
          </a:p>
          <a:p>
            <a:pPr marL="342900" lvl="0" indent="-342900">
              <a:lnSpc>
                <a:spcPct val="100000"/>
              </a:lnSpc>
              <a:spcBef>
                <a:spcPts val="0"/>
              </a:spcBef>
              <a:spcAft>
                <a:spcPts val="0"/>
              </a:spcAft>
              <a:buClr>
                <a:schemeClr val="accent3">
                  <a:lumMod val="20000"/>
                  <a:lumOff val="80000"/>
                </a:schemeClr>
              </a:buClr>
              <a:buFont typeface="Arial" panose="020B0604020202020204" pitchFamily="34" charset="0"/>
              <a:buChar char="•"/>
            </a:pPr>
            <a:r>
              <a:rPr lang="en" sz="2800" dirty="0" smtClean="0"/>
              <a:t>All </a:t>
            </a:r>
            <a:r>
              <a:rPr lang="en" sz="2800" dirty="0"/>
              <a:t>treaties must be approved by </a:t>
            </a:r>
            <a:r>
              <a:rPr lang="en" sz="2800" dirty="0" smtClean="0"/>
              <a:t>2/3rds </a:t>
            </a:r>
            <a:r>
              <a:rPr lang="en" sz="2800" dirty="0"/>
              <a:t>of the Senate</a:t>
            </a:r>
            <a:r>
              <a:rPr lang="en" sz="2800" dirty="0" smtClean="0"/>
              <a:t>.</a:t>
            </a:r>
          </a:p>
          <a:p>
            <a:pPr>
              <a:buClr>
                <a:schemeClr val="accent3">
                  <a:lumMod val="20000"/>
                  <a:lumOff val="80000"/>
                </a:schemeClr>
              </a:buClr>
            </a:pPr>
            <a:r>
              <a:rPr lang="en" sz="2000" i="1" dirty="0"/>
              <a:t>Example: Countries form an alliance through signing a treaty. This treaty says that if one of the countries is attacked, the others will step in to protect each other.</a:t>
            </a:r>
          </a:p>
          <a:p>
            <a:pPr marL="0" lvl="0" indent="0">
              <a:lnSpc>
                <a:spcPct val="100000"/>
              </a:lnSpc>
              <a:spcBef>
                <a:spcPts val="0"/>
              </a:spcBef>
              <a:spcAft>
                <a:spcPts val="0"/>
              </a:spcAft>
              <a:buClr>
                <a:schemeClr val="accent3">
                  <a:lumMod val="20000"/>
                  <a:lumOff val="80000"/>
                </a:schemeClr>
              </a:buClr>
              <a:buNone/>
            </a:pPr>
            <a:r>
              <a:rPr lang="en" sz="2800" dirty="0" smtClean="0"/>
              <a:t>An </a:t>
            </a:r>
            <a:r>
              <a:rPr lang="en" sz="2800" u="sng" dirty="0" smtClean="0"/>
              <a:t>Agreement</a:t>
            </a:r>
            <a:r>
              <a:rPr lang="en" sz="2800" i="1" u="sng" dirty="0" smtClean="0"/>
              <a:t> </a:t>
            </a:r>
            <a:r>
              <a:rPr lang="en" sz="2800" dirty="0" smtClean="0"/>
              <a:t> is less formal and doesn’t need the consent of the Senate</a:t>
            </a:r>
            <a:endParaRPr lang="en" sz="2800" dirty="0"/>
          </a:p>
          <a:p>
            <a:pPr lvl="0" rtl="0">
              <a:lnSpc>
                <a:spcPct val="100000"/>
              </a:lnSpc>
              <a:spcBef>
                <a:spcPts val="0"/>
              </a:spcBef>
              <a:spcAft>
                <a:spcPts val="0"/>
              </a:spcAft>
              <a:buNone/>
            </a:pPr>
            <a:endParaRPr sz="2800" dirty="0"/>
          </a:p>
          <a:p>
            <a:pPr lvl="0">
              <a:lnSpc>
                <a:spcPct val="100000"/>
              </a:lnSpc>
              <a:spcBef>
                <a:spcPts val="0"/>
              </a:spcBef>
              <a:spcAft>
                <a:spcPts val="0"/>
              </a:spcAft>
              <a:buNone/>
            </a:pPr>
            <a:endParaRPr sz="2800" dirty="0"/>
          </a:p>
        </p:txBody>
      </p:sp>
    </p:spTree>
    <p:extLst>
      <p:ext uri="{BB962C8B-B14F-4D97-AF65-F5344CB8AC3E}">
        <p14:creationId xmlns:p14="http://schemas.microsoft.com/office/powerpoint/2010/main" val="1378063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52400" y="610699"/>
            <a:ext cx="8839200" cy="1091100"/>
          </a:xfrm>
          <a:prstGeom prst="rect">
            <a:avLst/>
          </a:prstGeom>
        </p:spPr>
        <p:txBody>
          <a:bodyPr lIns="91425" tIns="91425" rIns="91425" bIns="91425" anchor="b" anchorCtr="0">
            <a:noAutofit/>
          </a:bodyPr>
          <a:lstStyle/>
          <a:p>
            <a:pPr lvl="0">
              <a:spcBef>
                <a:spcPts val="0"/>
              </a:spcBef>
              <a:buNone/>
            </a:pPr>
            <a:r>
              <a:rPr lang="en" sz="2400" dirty="0" smtClean="0"/>
              <a:t>Rank </a:t>
            </a:r>
            <a:r>
              <a:rPr lang="en" sz="2400" dirty="0"/>
              <a:t>the tasks in the list from 1 (hardest) to 4 (easiest). There is no correct answer! Use your own judgment.</a:t>
            </a:r>
          </a:p>
        </p:txBody>
      </p:sp>
      <p:sp>
        <p:nvSpPr>
          <p:cNvPr id="88" name="Shape 88"/>
          <p:cNvSpPr txBox="1">
            <a:spLocks noGrp="1"/>
          </p:cNvSpPr>
          <p:nvPr>
            <p:ph type="body" idx="1"/>
          </p:nvPr>
        </p:nvSpPr>
        <p:spPr>
          <a:xfrm>
            <a:off x="387900" y="1986433"/>
            <a:ext cx="8368200" cy="46456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2400" dirty="0"/>
              <a:t>____ lead weekly meetings where I ask the leaders of the executive departments for advice on how to handle the county’s problems.</a:t>
            </a:r>
          </a:p>
          <a:p>
            <a:pPr lvl="0">
              <a:lnSpc>
                <a:spcPct val="100000"/>
              </a:lnSpc>
              <a:spcBef>
                <a:spcPts val="0"/>
              </a:spcBef>
              <a:spcAft>
                <a:spcPts val="0"/>
              </a:spcAft>
              <a:buNone/>
            </a:pPr>
            <a:r>
              <a:rPr lang="en" sz="2400" dirty="0"/>
              <a:t>____ choose a new Supreme Court justice to replace one who is retiring. </a:t>
            </a:r>
          </a:p>
          <a:p>
            <a:pPr lvl="0">
              <a:lnSpc>
                <a:spcPct val="100000"/>
              </a:lnSpc>
              <a:spcBef>
                <a:spcPts val="0"/>
              </a:spcBef>
              <a:spcAft>
                <a:spcPts val="0"/>
              </a:spcAft>
              <a:buNone/>
            </a:pPr>
            <a:r>
              <a:rPr lang="en" sz="2400" dirty="0"/>
              <a:t>____ follow the Constitution even if </a:t>
            </a:r>
            <a:r>
              <a:rPr lang="en" sz="2400" dirty="0" smtClean="0"/>
              <a:t>they </a:t>
            </a:r>
            <a:r>
              <a:rPr lang="en" sz="2400" dirty="0"/>
              <a:t>disagree with it. </a:t>
            </a:r>
          </a:p>
          <a:p>
            <a:pPr lvl="0">
              <a:lnSpc>
                <a:spcPct val="100000"/>
              </a:lnSpc>
              <a:spcBef>
                <a:spcPts val="0"/>
              </a:spcBef>
              <a:spcAft>
                <a:spcPts val="0"/>
              </a:spcAft>
              <a:buNone/>
            </a:pPr>
            <a:r>
              <a:rPr lang="en" sz="2400" dirty="0"/>
              <a:t>____ Try and negotiate a treaty with another country that would lower the import taxes each one adds.  </a:t>
            </a:r>
          </a:p>
        </p:txBody>
      </p:sp>
    </p:spTree>
    <p:extLst>
      <p:ext uri="{BB962C8B-B14F-4D97-AF65-F5344CB8AC3E}">
        <p14:creationId xmlns:p14="http://schemas.microsoft.com/office/powerpoint/2010/main" val="3239286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593367"/>
            <a:ext cx="8520600" cy="831200"/>
          </a:xfrm>
          <a:prstGeom prst="rect">
            <a:avLst/>
          </a:prstGeom>
        </p:spPr>
        <p:txBody>
          <a:bodyPr lIns="91425" tIns="91425" rIns="91425" bIns="91425" anchor="t" anchorCtr="0">
            <a:noAutofit/>
          </a:bodyPr>
          <a:lstStyle/>
          <a:p>
            <a:pPr lvl="0">
              <a:spcBef>
                <a:spcPts val="0"/>
              </a:spcBef>
              <a:buNone/>
            </a:pPr>
            <a:r>
              <a:rPr lang="en" dirty="0"/>
              <a:t>Who does what?</a:t>
            </a:r>
          </a:p>
        </p:txBody>
      </p:sp>
      <p:sp>
        <p:nvSpPr>
          <p:cNvPr id="99" name="Shape 99"/>
          <p:cNvSpPr txBox="1">
            <a:spLocks noGrp="1"/>
          </p:cNvSpPr>
          <p:nvPr>
            <p:ph type="body" idx="1"/>
          </p:nvPr>
        </p:nvSpPr>
        <p:spPr>
          <a:xfrm>
            <a:off x="311700" y="1904999"/>
            <a:ext cx="8520600" cy="4419601"/>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2400" dirty="0"/>
              <a:t>The Constitution, the rulebook for the government, says who has which foreign policy powers. Using your notes, see if you can figure out who is responsible for which </a:t>
            </a:r>
            <a:r>
              <a:rPr lang="en" sz="2400" dirty="0" smtClean="0"/>
              <a:t>power:</a:t>
            </a:r>
            <a:endParaRPr lang="en" sz="2400" dirty="0"/>
          </a:p>
          <a:p>
            <a:pPr lvl="0">
              <a:lnSpc>
                <a:spcPct val="100000"/>
              </a:lnSpc>
              <a:spcBef>
                <a:spcPts val="0"/>
              </a:spcBef>
              <a:spcAft>
                <a:spcPts val="0"/>
              </a:spcAft>
              <a:buClr>
                <a:schemeClr val="dk2"/>
              </a:buClr>
              <a:buSzPct val="50000"/>
              <a:buFont typeface="Arial"/>
              <a:buNone/>
            </a:pPr>
            <a:endParaRPr sz="2400" dirty="0"/>
          </a:p>
          <a:p>
            <a:pPr marL="457200" lvl="0" indent="-368300" rtl="0">
              <a:lnSpc>
                <a:spcPct val="100000"/>
              </a:lnSpc>
              <a:spcBef>
                <a:spcPts val="0"/>
              </a:spcBef>
              <a:spcAft>
                <a:spcPts val="0"/>
              </a:spcAft>
              <a:buClr>
                <a:srgbClr val="D9D2E9"/>
              </a:buClr>
              <a:buSzPct val="100000"/>
            </a:pPr>
            <a:r>
              <a:rPr lang="en" sz="2400" dirty="0"/>
              <a:t>Negotiates and </a:t>
            </a:r>
            <a:r>
              <a:rPr lang="en" sz="2400" dirty="0" smtClean="0"/>
              <a:t>signs treaties. </a:t>
            </a:r>
            <a:endParaRPr lang="en" sz="2400" dirty="0"/>
          </a:p>
          <a:p>
            <a:pPr marL="457200" lvl="0" indent="-368300" rtl="0">
              <a:lnSpc>
                <a:spcPct val="100000"/>
              </a:lnSpc>
              <a:spcBef>
                <a:spcPts val="0"/>
              </a:spcBef>
              <a:spcAft>
                <a:spcPts val="0"/>
              </a:spcAft>
              <a:buClr>
                <a:srgbClr val="D9D2E9"/>
              </a:buClr>
              <a:buSzPct val="100000"/>
            </a:pPr>
            <a:r>
              <a:rPr lang="en" sz="2400" dirty="0" smtClean="0"/>
              <a:t>Must approve treaties by a 2/3 majority.</a:t>
            </a:r>
            <a:endParaRPr lang="en" sz="2400" dirty="0"/>
          </a:p>
          <a:p>
            <a:pPr marL="457200" lvl="0" indent="-368300" rtl="0">
              <a:lnSpc>
                <a:spcPct val="100000"/>
              </a:lnSpc>
              <a:spcBef>
                <a:spcPts val="0"/>
              </a:spcBef>
              <a:spcAft>
                <a:spcPts val="0"/>
              </a:spcAft>
              <a:buClr>
                <a:srgbClr val="D9D2E9"/>
              </a:buClr>
              <a:buSzPct val="100000"/>
            </a:pPr>
            <a:r>
              <a:rPr lang="en" sz="2400" dirty="0"/>
              <a:t>Makes recommendations on and signs or vetoes bills into law.</a:t>
            </a:r>
          </a:p>
          <a:p>
            <a:pPr marL="457200" lvl="0" indent="-368300" rtl="0">
              <a:lnSpc>
                <a:spcPct val="100000"/>
              </a:lnSpc>
              <a:spcBef>
                <a:spcPts val="0"/>
              </a:spcBef>
              <a:spcAft>
                <a:spcPts val="0"/>
              </a:spcAft>
              <a:buClr>
                <a:srgbClr val="D9D2E9"/>
              </a:buClr>
              <a:buSzPct val="100000"/>
            </a:pPr>
            <a:r>
              <a:rPr lang="en" sz="2400" dirty="0"/>
              <a:t>As Commander-in-Chief, can send troops around the </a:t>
            </a:r>
            <a:r>
              <a:rPr lang="en" sz="2400" dirty="0" smtClean="0"/>
              <a:t>world.</a:t>
            </a:r>
            <a:endParaRPr lang="en" sz="2400" dirty="0"/>
          </a:p>
          <a:p>
            <a:pPr marL="457200" lvl="0" indent="-368300" rtl="0">
              <a:lnSpc>
                <a:spcPct val="100000"/>
              </a:lnSpc>
              <a:spcBef>
                <a:spcPts val="0"/>
              </a:spcBef>
              <a:spcAft>
                <a:spcPts val="0"/>
              </a:spcAft>
              <a:buClr>
                <a:srgbClr val="D9D2E9"/>
              </a:buClr>
              <a:buSzPct val="100000"/>
            </a:pPr>
            <a:r>
              <a:rPr lang="en" sz="2400" dirty="0"/>
              <a:t>Writes and passes </a:t>
            </a:r>
            <a:r>
              <a:rPr lang="en" sz="2400" dirty="0" smtClean="0"/>
              <a:t>bills.</a:t>
            </a:r>
            <a:endParaRPr lang="en" sz="2400" dirty="0"/>
          </a:p>
          <a:p>
            <a:pPr marL="457200" lvl="0" indent="-368300" rtl="0">
              <a:lnSpc>
                <a:spcPct val="100000"/>
              </a:lnSpc>
              <a:spcBef>
                <a:spcPts val="0"/>
              </a:spcBef>
              <a:spcAft>
                <a:spcPts val="0"/>
              </a:spcAft>
              <a:buClr>
                <a:srgbClr val="D9D2E9"/>
              </a:buClr>
              <a:buSzPct val="100000"/>
            </a:pPr>
            <a:r>
              <a:rPr lang="en" sz="2400" dirty="0"/>
              <a:t>Declares </a:t>
            </a:r>
            <a:r>
              <a:rPr lang="en" sz="2400" dirty="0" smtClean="0"/>
              <a:t>war. </a:t>
            </a:r>
            <a:endParaRPr lang="en" sz="2400" dirty="0"/>
          </a:p>
          <a:p>
            <a:pPr lvl="0">
              <a:lnSpc>
                <a:spcPct val="100000"/>
              </a:lnSpc>
              <a:spcBef>
                <a:spcPts val="0"/>
              </a:spcBef>
              <a:spcAft>
                <a:spcPts val="0"/>
              </a:spcAft>
              <a:buNone/>
            </a:pPr>
            <a:endParaRPr sz="2400" dirty="0"/>
          </a:p>
        </p:txBody>
      </p:sp>
    </p:spTree>
    <p:extLst>
      <p:ext uri="{BB962C8B-B14F-4D97-AF65-F5344CB8AC3E}">
        <p14:creationId xmlns:p14="http://schemas.microsoft.com/office/powerpoint/2010/main" val="81172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
                                            <p:txEl>
                                              <p:pRg st="3" end="3"/>
                                            </p:txEl>
                                          </p:spTgt>
                                        </p:tgtEl>
                                        <p:attrNameLst>
                                          <p:attrName>style.visibility</p:attrName>
                                        </p:attrNameLst>
                                      </p:cBhvr>
                                      <p:to>
                                        <p:strVal val="visible"/>
                                      </p:to>
                                    </p:set>
                                    <p:anim calcmode="lin" valueType="num">
                                      <p:cBhvr additive="base">
                                        <p:cTn id="7" dur="500" fill="hold"/>
                                        <p:tgtEl>
                                          <p:spTgt spid="9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9">
                                            <p:txEl>
                                              <p:pRg st="4" end="4"/>
                                            </p:txEl>
                                          </p:spTgt>
                                        </p:tgtEl>
                                        <p:attrNameLst>
                                          <p:attrName>style.visibility</p:attrName>
                                        </p:attrNameLst>
                                      </p:cBhvr>
                                      <p:to>
                                        <p:strVal val="visible"/>
                                      </p:to>
                                    </p:set>
                                    <p:anim calcmode="lin" valueType="num">
                                      <p:cBhvr additive="base">
                                        <p:cTn id="13" dur="500" fill="hold"/>
                                        <p:tgtEl>
                                          <p:spTgt spid="9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9">
                                            <p:txEl>
                                              <p:pRg st="5" end="5"/>
                                            </p:txEl>
                                          </p:spTgt>
                                        </p:tgtEl>
                                        <p:attrNameLst>
                                          <p:attrName>style.visibility</p:attrName>
                                        </p:attrNameLst>
                                      </p:cBhvr>
                                      <p:to>
                                        <p:strVal val="visible"/>
                                      </p:to>
                                    </p:set>
                                    <p:anim calcmode="lin" valueType="num">
                                      <p:cBhvr additive="base">
                                        <p:cTn id="19" dur="500" fill="hold"/>
                                        <p:tgtEl>
                                          <p:spTgt spid="9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9">
                                            <p:txEl>
                                              <p:pRg st="6" end="6"/>
                                            </p:txEl>
                                          </p:spTgt>
                                        </p:tgtEl>
                                        <p:attrNameLst>
                                          <p:attrName>style.visibility</p:attrName>
                                        </p:attrNameLst>
                                      </p:cBhvr>
                                      <p:to>
                                        <p:strVal val="visible"/>
                                      </p:to>
                                    </p:set>
                                    <p:anim calcmode="lin" valueType="num">
                                      <p:cBhvr additive="base">
                                        <p:cTn id="25" dur="500" fill="hold"/>
                                        <p:tgtEl>
                                          <p:spTgt spid="9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9">
                                            <p:txEl>
                                              <p:pRg st="7" end="7"/>
                                            </p:txEl>
                                          </p:spTgt>
                                        </p:tgtEl>
                                        <p:attrNameLst>
                                          <p:attrName>style.visibility</p:attrName>
                                        </p:attrNameLst>
                                      </p:cBhvr>
                                      <p:to>
                                        <p:strVal val="visible"/>
                                      </p:to>
                                    </p:set>
                                    <p:anim calcmode="lin" valueType="num">
                                      <p:cBhvr additive="base">
                                        <p:cTn id="31" dur="500" fill="hold"/>
                                        <p:tgtEl>
                                          <p:spTgt spid="9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idx="1"/>
          </p:nvPr>
        </p:nvSpPr>
        <p:spPr/>
        <p:txBody>
          <a:bodyPr/>
          <a:lstStyle/>
          <a:p>
            <a:pPr marL="0" indent="0">
              <a:buNone/>
            </a:pPr>
            <a:r>
              <a:rPr lang="en-US" dirty="0" smtClean="0"/>
              <a:t>List all the roles of the president. (HINT: look at the worksheet from last Tuesday). </a:t>
            </a:r>
          </a:p>
          <a:p>
            <a:pPr marL="0" indent="0">
              <a:buNone/>
            </a:pPr>
            <a:endParaRPr lang="en-US" dirty="0"/>
          </a:p>
          <a:p>
            <a:pPr marL="0" indent="0">
              <a:buNone/>
            </a:pPr>
            <a:r>
              <a:rPr lang="en-US" i="1" dirty="0" smtClean="0"/>
              <a:t>DO NOT turn in your warm-up when you finish! Just keep it at your desk until we do the next activity. </a:t>
            </a:r>
            <a:endParaRPr lang="en-US" i="1" dirty="0"/>
          </a:p>
        </p:txBody>
      </p:sp>
    </p:spTree>
    <p:extLst>
      <p:ext uri="{BB962C8B-B14F-4D97-AF65-F5344CB8AC3E}">
        <p14:creationId xmlns:p14="http://schemas.microsoft.com/office/powerpoint/2010/main" val="2430687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can the President… </a:t>
            </a:r>
            <a:endParaRPr lang="en-US" dirty="0"/>
          </a:p>
        </p:txBody>
      </p:sp>
      <p:sp>
        <p:nvSpPr>
          <p:cNvPr id="3" name="Text Placeholder 2"/>
          <p:cNvSpPr>
            <a:spLocks noGrp="1"/>
          </p:cNvSpPr>
          <p:nvPr>
            <p:ph type="body" idx="1"/>
          </p:nvPr>
        </p:nvSpPr>
        <p:spPr/>
        <p:txBody>
          <a:bodyPr>
            <a:normAutofit/>
          </a:bodyPr>
          <a:lstStyle/>
          <a:p>
            <a:pPr>
              <a:lnSpc>
                <a:spcPct val="100000"/>
              </a:lnSpc>
              <a:spcAft>
                <a:spcPts val="0"/>
              </a:spcAft>
            </a:pPr>
            <a:r>
              <a:rPr lang="en-US" sz="2800" dirty="0" smtClean="0"/>
              <a:t>Defend </a:t>
            </a:r>
            <a:r>
              <a:rPr lang="en-US" sz="2800" dirty="0"/>
              <a:t>and protect the Constitution </a:t>
            </a:r>
            <a:r>
              <a:rPr lang="en-US" sz="2800" dirty="0" smtClean="0"/>
              <a:t> </a:t>
            </a:r>
            <a:endParaRPr lang="en-US" sz="2800" dirty="0"/>
          </a:p>
          <a:p>
            <a:pPr>
              <a:lnSpc>
                <a:spcPct val="100000"/>
              </a:lnSpc>
              <a:spcAft>
                <a:spcPts val="0"/>
              </a:spcAft>
            </a:pPr>
            <a:r>
              <a:rPr lang="en-US" sz="2800" dirty="0" smtClean="0"/>
              <a:t>Draft </a:t>
            </a:r>
            <a:r>
              <a:rPr lang="en-US" sz="2800" dirty="0"/>
              <a:t>laws and pass them </a:t>
            </a:r>
            <a:endParaRPr lang="en-US" sz="2800" dirty="0" smtClean="0"/>
          </a:p>
          <a:p>
            <a:pPr>
              <a:lnSpc>
                <a:spcPct val="100000"/>
              </a:lnSpc>
              <a:spcAft>
                <a:spcPts val="0"/>
              </a:spcAft>
            </a:pPr>
            <a:r>
              <a:rPr lang="en-US" sz="2800" dirty="0" smtClean="0"/>
              <a:t>Commander in Chief of the armed forces </a:t>
            </a:r>
          </a:p>
          <a:p>
            <a:pPr>
              <a:lnSpc>
                <a:spcPct val="100000"/>
              </a:lnSpc>
              <a:spcAft>
                <a:spcPts val="0"/>
              </a:spcAft>
            </a:pPr>
            <a:r>
              <a:rPr lang="en-US" sz="2800" dirty="0" smtClean="0"/>
              <a:t>Decide </a:t>
            </a:r>
            <a:r>
              <a:rPr lang="en-US" sz="2800" dirty="0"/>
              <a:t>who wins court cases </a:t>
            </a:r>
          </a:p>
          <a:p>
            <a:pPr>
              <a:lnSpc>
                <a:spcPct val="100000"/>
              </a:lnSpc>
              <a:spcAft>
                <a:spcPts val="0"/>
              </a:spcAft>
            </a:pPr>
            <a:r>
              <a:rPr lang="en-US" sz="2800" dirty="0" smtClean="0"/>
              <a:t>Execute </a:t>
            </a:r>
            <a:r>
              <a:rPr lang="en-US" sz="2800" dirty="0"/>
              <a:t>laws that have been passed </a:t>
            </a:r>
          </a:p>
          <a:p>
            <a:pPr>
              <a:lnSpc>
                <a:spcPct val="100000"/>
              </a:lnSpc>
              <a:spcAft>
                <a:spcPts val="0"/>
              </a:spcAft>
            </a:pPr>
            <a:r>
              <a:rPr lang="en-US" sz="2800" dirty="0" smtClean="0"/>
              <a:t>Tell </a:t>
            </a:r>
            <a:r>
              <a:rPr lang="en-US" sz="2800" dirty="0"/>
              <a:t>Congress what laws it must pass </a:t>
            </a:r>
          </a:p>
          <a:p>
            <a:pPr>
              <a:lnSpc>
                <a:spcPct val="100000"/>
              </a:lnSpc>
              <a:spcAft>
                <a:spcPts val="0"/>
              </a:spcAft>
            </a:pPr>
            <a:r>
              <a:rPr lang="en-US" sz="2800" dirty="0" smtClean="0"/>
              <a:t>Recommend </a:t>
            </a:r>
            <a:r>
              <a:rPr lang="en-US" sz="2800" dirty="0"/>
              <a:t>laws for Congress to consider </a:t>
            </a:r>
          </a:p>
          <a:p>
            <a:pPr>
              <a:lnSpc>
                <a:spcPct val="100000"/>
              </a:lnSpc>
              <a:spcAft>
                <a:spcPts val="0"/>
              </a:spcAft>
            </a:pPr>
            <a:r>
              <a:rPr lang="en-US" sz="2800" dirty="0" smtClean="0"/>
              <a:t>Ask </a:t>
            </a:r>
            <a:r>
              <a:rPr lang="en-US" sz="2800" dirty="0"/>
              <a:t>for advice from department heads </a:t>
            </a:r>
            <a:r>
              <a:rPr lang="en-US" sz="2800" dirty="0" smtClean="0"/>
              <a:t> </a:t>
            </a:r>
            <a:endParaRPr lang="en-US" sz="2800" dirty="0"/>
          </a:p>
          <a:p>
            <a:pPr>
              <a:lnSpc>
                <a:spcPct val="100000"/>
              </a:lnSpc>
              <a:spcAft>
                <a:spcPts val="0"/>
              </a:spcAft>
            </a:pPr>
            <a:r>
              <a:rPr lang="en-US" sz="2800" dirty="0" smtClean="0"/>
              <a:t>Cast </a:t>
            </a:r>
            <a:r>
              <a:rPr lang="en-US" sz="2800" dirty="0"/>
              <a:t>a tiebreaking vote in the Senate </a:t>
            </a:r>
            <a:r>
              <a:rPr lang="en-US" sz="2800" dirty="0" smtClean="0"/>
              <a:t> </a:t>
            </a:r>
            <a:endParaRPr lang="en-US" sz="2800" dirty="0"/>
          </a:p>
          <a:p>
            <a:pPr>
              <a:lnSpc>
                <a:spcPct val="100000"/>
              </a:lnSpc>
              <a:spcAft>
                <a:spcPts val="0"/>
              </a:spcAft>
            </a:pPr>
            <a:endParaRPr lang="en-US" sz="2800" dirty="0"/>
          </a:p>
        </p:txBody>
      </p:sp>
    </p:spTree>
    <p:extLst>
      <p:ext uri="{BB962C8B-B14F-4D97-AF65-F5344CB8AC3E}">
        <p14:creationId xmlns:p14="http://schemas.microsoft.com/office/powerpoint/2010/main" val="135453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can the President… </a:t>
            </a:r>
            <a:endParaRPr lang="en-US" dirty="0"/>
          </a:p>
        </p:txBody>
      </p:sp>
      <p:sp>
        <p:nvSpPr>
          <p:cNvPr id="3" name="Text Placeholder 2"/>
          <p:cNvSpPr>
            <a:spLocks noGrp="1"/>
          </p:cNvSpPr>
          <p:nvPr>
            <p:ph type="body" idx="1"/>
          </p:nvPr>
        </p:nvSpPr>
        <p:spPr/>
        <p:txBody>
          <a:bodyPr>
            <a:noAutofit/>
          </a:bodyPr>
          <a:lstStyle/>
          <a:p>
            <a:pPr>
              <a:lnSpc>
                <a:spcPct val="100000"/>
              </a:lnSpc>
              <a:spcAft>
                <a:spcPts val="0"/>
              </a:spcAft>
            </a:pPr>
            <a:r>
              <a:rPr lang="en-US" sz="2800" dirty="0" smtClean="0"/>
              <a:t>Make </a:t>
            </a:r>
            <a:r>
              <a:rPr lang="en-US" sz="2800" dirty="0"/>
              <a:t>treaties without </a:t>
            </a:r>
            <a:r>
              <a:rPr lang="en-US" sz="2800" dirty="0" smtClean="0"/>
              <a:t>approval</a:t>
            </a:r>
            <a:endParaRPr lang="en-US" sz="2800" dirty="0"/>
          </a:p>
          <a:p>
            <a:pPr>
              <a:lnSpc>
                <a:spcPct val="100000"/>
              </a:lnSpc>
              <a:spcAft>
                <a:spcPts val="0"/>
              </a:spcAft>
            </a:pPr>
            <a:r>
              <a:rPr lang="en-US" sz="2800" dirty="0" smtClean="0"/>
              <a:t>Nominate </a:t>
            </a:r>
            <a:r>
              <a:rPr lang="en-US" sz="2800" dirty="0"/>
              <a:t>Supreme Court judges </a:t>
            </a:r>
            <a:r>
              <a:rPr lang="en-US" sz="2800" dirty="0" smtClean="0"/>
              <a:t> </a:t>
            </a:r>
            <a:endParaRPr lang="en-US" sz="2800" dirty="0"/>
          </a:p>
          <a:p>
            <a:pPr>
              <a:lnSpc>
                <a:spcPct val="100000"/>
              </a:lnSpc>
              <a:spcAft>
                <a:spcPts val="0"/>
              </a:spcAft>
            </a:pPr>
            <a:r>
              <a:rPr lang="en-US" sz="2800" dirty="0" smtClean="0"/>
              <a:t>Nominate </a:t>
            </a:r>
            <a:r>
              <a:rPr lang="en-US" sz="2800" dirty="0"/>
              <a:t>ambassadors </a:t>
            </a:r>
          </a:p>
          <a:p>
            <a:pPr>
              <a:lnSpc>
                <a:spcPct val="100000"/>
              </a:lnSpc>
              <a:spcAft>
                <a:spcPts val="0"/>
              </a:spcAft>
            </a:pPr>
            <a:r>
              <a:rPr lang="en-US" sz="2800" dirty="0" smtClean="0"/>
              <a:t>Run </a:t>
            </a:r>
            <a:r>
              <a:rPr lang="en-US" sz="2800" dirty="0"/>
              <a:t>for a third term in office </a:t>
            </a:r>
          </a:p>
          <a:p>
            <a:pPr>
              <a:lnSpc>
                <a:spcPct val="100000"/>
              </a:lnSpc>
              <a:spcAft>
                <a:spcPts val="0"/>
              </a:spcAft>
            </a:pPr>
            <a:r>
              <a:rPr lang="en-US" sz="2800" dirty="0" smtClean="0"/>
              <a:t>Appoint </a:t>
            </a:r>
            <a:r>
              <a:rPr lang="en-US" sz="2800" dirty="0"/>
              <a:t>a governor for each state </a:t>
            </a:r>
          </a:p>
          <a:p>
            <a:pPr>
              <a:lnSpc>
                <a:spcPct val="100000"/>
              </a:lnSpc>
              <a:spcAft>
                <a:spcPts val="0"/>
              </a:spcAft>
            </a:pPr>
            <a:r>
              <a:rPr lang="en-US" sz="2800" dirty="0" smtClean="0"/>
              <a:t>Approve </a:t>
            </a:r>
            <a:r>
              <a:rPr lang="en-US" sz="2800" dirty="0"/>
              <a:t>or reject laws that have been passed </a:t>
            </a:r>
          </a:p>
          <a:p>
            <a:pPr>
              <a:lnSpc>
                <a:spcPct val="100000"/>
              </a:lnSpc>
              <a:spcAft>
                <a:spcPts val="0"/>
              </a:spcAft>
            </a:pPr>
            <a:r>
              <a:rPr lang="en-US" sz="2800" dirty="0" smtClean="0"/>
              <a:t>Pardon </a:t>
            </a:r>
            <a:r>
              <a:rPr lang="en-US" sz="2800" dirty="0"/>
              <a:t>a politician who has been impeached </a:t>
            </a:r>
            <a:r>
              <a:rPr lang="en-US" sz="2800" dirty="0" smtClean="0"/>
              <a:t> </a:t>
            </a:r>
            <a:endParaRPr lang="en-US" sz="2800" dirty="0"/>
          </a:p>
          <a:p>
            <a:pPr>
              <a:lnSpc>
                <a:spcPct val="100000"/>
              </a:lnSpc>
              <a:spcAft>
                <a:spcPts val="0"/>
              </a:spcAft>
            </a:pPr>
            <a:r>
              <a:rPr lang="en-US" sz="2800" dirty="0" smtClean="0"/>
              <a:t>Receive </a:t>
            </a:r>
            <a:r>
              <a:rPr lang="en-US" sz="2800" dirty="0"/>
              <a:t>ambassadors from other countries </a:t>
            </a:r>
          </a:p>
          <a:p>
            <a:pPr>
              <a:lnSpc>
                <a:spcPct val="100000"/>
              </a:lnSpc>
              <a:spcAft>
                <a:spcPts val="0"/>
              </a:spcAft>
            </a:pPr>
            <a:r>
              <a:rPr lang="en-US" sz="2800" dirty="0" smtClean="0"/>
              <a:t>Give </a:t>
            </a:r>
            <a:r>
              <a:rPr lang="en-US" sz="2800" dirty="0"/>
              <a:t>information to Congress about the State of the </a:t>
            </a:r>
            <a:r>
              <a:rPr lang="en-US" sz="2800" dirty="0" smtClean="0"/>
              <a:t>Union </a:t>
            </a:r>
            <a:endParaRPr lang="en-US" sz="2800" dirty="0"/>
          </a:p>
        </p:txBody>
      </p:sp>
    </p:spTree>
    <p:extLst>
      <p:ext uri="{BB962C8B-B14F-4D97-AF65-F5344CB8AC3E}">
        <p14:creationId xmlns:p14="http://schemas.microsoft.com/office/powerpoint/2010/main" val="198106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additive="base">
                                        <p:cTn id="6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Presidential Roles</a:t>
            </a:r>
            <a:endParaRPr lang="en-US" dirty="0"/>
          </a:p>
        </p:txBody>
      </p:sp>
      <p:sp>
        <p:nvSpPr>
          <p:cNvPr id="3" name="Content Placeholder 2"/>
          <p:cNvSpPr>
            <a:spLocks noGrp="1"/>
          </p:cNvSpPr>
          <p:nvPr>
            <p:ph idx="1"/>
          </p:nvPr>
        </p:nvSpPr>
        <p:spPr/>
        <p:txBody>
          <a:bodyPr/>
          <a:lstStyle/>
          <a:p>
            <a:r>
              <a:rPr lang="en-US" dirty="0"/>
              <a:t>The following are a mixture of historical and fictional scenarios that involve the roles of the president. Read each scenario and </a:t>
            </a:r>
            <a:r>
              <a:rPr lang="en-US" dirty="0" smtClean="0"/>
              <a:t>discuss with a neighbor </a:t>
            </a:r>
            <a:r>
              <a:rPr lang="en-US" dirty="0"/>
              <a:t>which role the president is fulfilling and justify your answer with evidence. </a:t>
            </a:r>
          </a:p>
        </p:txBody>
      </p:sp>
    </p:spTree>
    <p:extLst>
      <p:ext uri="{BB962C8B-B14F-4D97-AF65-F5344CB8AC3E}">
        <p14:creationId xmlns:p14="http://schemas.microsoft.com/office/powerpoint/2010/main" val="3944062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Executive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Following </a:t>
            </a:r>
            <a:r>
              <a:rPr lang="en-US" dirty="0"/>
              <a:t>Justice David Souter’s retirement from the Supreme Court in 2009, President Barack Obama appointed Sonia Sotomayor to the Supreme Court with the Senate’s approval. </a:t>
            </a:r>
          </a:p>
        </p:txBody>
      </p:sp>
    </p:spTree>
    <p:extLst>
      <p:ext uri="{BB962C8B-B14F-4D97-AF65-F5344CB8AC3E}">
        <p14:creationId xmlns:p14="http://schemas.microsoft.com/office/powerpoint/2010/main" val="119694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Commander-in-Chief</a:t>
            </a:r>
            <a:endParaRPr lang="en-US" dirty="0"/>
          </a:p>
        </p:txBody>
      </p:sp>
      <p:sp>
        <p:nvSpPr>
          <p:cNvPr id="3" name="Content Placeholder 2"/>
          <p:cNvSpPr>
            <a:spLocks noGrp="1"/>
          </p:cNvSpPr>
          <p:nvPr>
            <p:ph idx="1"/>
          </p:nvPr>
        </p:nvSpPr>
        <p:spPr/>
        <p:txBody>
          <a:bodyPr/>
          <a:lstStyle/>
          <a:p>
            <a:pPr marL="0" indent="0">
              <a:buNone/>
            </a:pPr>
            <a:r>
              <a:rPr lang="en-US" dirty="0"/>
              <a:t>2. </a:t>
            </a:r>
            <a:r>
              <a:rPr lang="en-US" dirty="0" smtClean="0"/>
              <a:t>Despite </a:t>
            </a:r>
            <a:r>
              <a:rPr lang="en-US" dirty="0"/>
              <a:t>the fact that there is no Congressional declaration of war, you, as the President of the United States decide to send troops to a country to help civilians in need. </a:t>
            </a:r>
          </a:p>
        </p:txBody>
      </p:sp>
    </p:spTree>
    <p:extLst>
      <p:ext uri="{BB962C8B-B14F-4D97-AF65-F5344CB8AC3E}">
        <p14:creationId xmlns:p14="http://schemas.microsoft.com/office/powerpoint/2010/main" val="334280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of State</a:t>
            </a:r>
            <a:endParaRPr lang="en-US" dirty="0"/>
          </a:p>
        </p:txBody>
      </p:sp>
      <p:sp>
        <p:nvSpPr>
          <p:cNvPr id="3" name="Content Placeholder 2"/>
          <p:cNvSpPr>
            <a:spLocks noGrp="1"/>
          </p:cNvSpPr>
          <p:nvPr>
            <p:ph idx="1"/>
          </p:nvPr>
        </p:nvSpPr>
        <p:spPr/>
        <p:txBody>
          <a:bodyPr/>
          <a:lstStyle/>
          <a:p>
            <a:pPr marL="0" indent="0">
              <a:buNone/>
            </a:pPr>
            <a:r>
              <a:rPr lang="en-US" dirty="0"/>
              <a:t>3. In May of 2007, President George W. Bush welcomed British Prime Minister Tony Blair to the White House. </a:t>
            </a:r>
          </a:p>
        </p:txBody>
      </p:sp>
    </p:spTree>
    <p:extLst>
      <p:ext uri="{BB962C8B-B14F-4D97-AF65-F5344CB8AC3E}">
        <p14:creationId xmlns:p14="http://schemas.microsoft.com/office/powerpoint/2010/main" val="57585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Citizen</a:t>
            </a:r>
            <a:endParaRPr lang="en-US" dirty="0"/>
          </a:p>
        </p:txBody>
      </p:sp>
      <p:sp>
        <p:nvSpPr>
          <p:cNvPr id="3" name="Content Placeholder 2"/>
          <p:cNvSpPr>
            <a:spLocks noGrp="1"/>
          </p:cNvSpPr>
          <p:nvPr>
            <p:ph idx="1"/>
          </p:nvPr>
        </p:nvSpPr>
        <p:spPr/>
        <p:txBody>
          <a:bodyPr/>
          <a:lstStyle/>
          <a:p>
            <a:pPr marL="0" indent="0">
              <a:buNone/>
            </a:pPr>
            <a:r>
              <a:rPr lang="en-US" dirty="0"/>
              <a:t>4. While creating next year’s federal budget, the president decides to increase spending on education and to decrease spending on the military. </a:t>
            </a:r>
          </a:p>
        </p:txBody>
      </p:sp>
    </p:spTree>
    <p:extLst>
      <p:ext uri="{BB962C8B-B14F-4D97-AF65-F5344CB8AC3E}">
        <p14:creationId xmlns:p14="http://schemas.microsoft.com/office/powerpoint/2010/main" val="23764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of Party</a:t>
            </a:r>
            <a:endParaRPr lang="en-US" dirty="0"/>
          </a:p>
        </p:txBody>
      </p:sp>
      <p:sp>
        <p:nvSpPr>
          <p:cNvPr id="3" name="Content Placeholder 2"/>
          <p:cNvSpPr>
            <a:spLocks noGrp="1"/>
          </p:cNvSpPr>
          <p:nvPr>
            <p:ph idx="1"/>
          </p:nvPr>
        </p:nvSpPr>
        <p:spPr/>
        <p:txBody>
          <a:bodyPr/>
          <a:lstStyle/>
          <a:p>
            <a:pPr marL="0" indent="0">
              <a:buNone/>
            </a:pPr>
            <a:r>
              <a:rPr lang="en-US" dirty="0"/>
              <a:t>5. This is the president’s last year in office, and he would like to make sure that a member of his party is elected for the next presidential term. As a result, he decides to speak on behalf of one of his party’s presidential nominees at a fundraising event.</a:t>
            </a:r>
          </a:p>
        </p:txBody>
      </p:sp>
    </p:spTree>
    <p:extLst>
      <p:ext uri="{BB962C8B-B14F-4D97-AF65-F5344CB8AC3E}">
        <p14:creationId xmlns:p14="http://schemas.microsoft.com/office/powerpoint/2010/main" val="8782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Legislator</a:t>
            </a:r>
            <a:endParaRPr lang="en-US" dirty="0"/>
          </a:p>
        </p:txBody>
      </p:sp>
      <p:sp>
        <p:nvSpPr>
          <p:cNvPr id="3" name="Content Placeholder 2"/>
          <p:cNvSpPr>
            <a:spLocks noGrp="1"/>
          </p:cNvSpPr>
          <p:nvPr>
            <p:ph idx="1"/>
          </p:nvPr>
        </p:nvSpPr>
        <p:spPr/>
        <p:txBody>
          <a:bodyPr/>
          <a:lstStyle/>
          <a:p>
            <a:pPr marL="0" indent="0">
              <a:buNone/>
            </a:pPr>
            <a:r>
              <a:rPr lang="en-US" dirty="0"/>
              <a:t>6. On December 19, 1995, President Bill Clinton vetoed H.R. 1058 Private Securities Litigation Reform Act. However, it was overridden by a 2/3 vote in both houses of Congress and enacted as Public Law 104-67. </a:t>
            </a:r>
          </a:p>
        </p:txBody>
      </p:sp>
    </p:spTree>
    <p:extLst>
      <p:ext uri="{BB962C8B-B14F-4D97-AF65-F5344CB8AC3E}">
        <p14:creationId xmlns:p14="http://schemas.microsoft.com/office/powerpoint/2010/main" val="138890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Diplomat</a:t>
            </a:r>
            <a:endParaRPr lang="en-US" dirty="0"/>
          </a:p>
        </p:txBody>
      </p:sp>
      <p:sp>
        <p:nvSpPr>
          <p:cNvPr id="3" name="Content Placeholder 2"/>
          <p:cNvSpPr>
            <a:spLocks noGrp="1"/>
          </p:cNvSpPr>
          <p:nvPr>
            <p:ph idx="1"/>
          </p:nvPr>
        </p:nvSpPr>
        <p:spPr/>
        <p:txBody>
          <a:bodyPr/>
          <a:lstStyle/>
          <a:p>
            <a:pPr marL="0" indent="0">
              <a:buNone/>
            </a:pPr>
            <a:r>
              <a:rPr lang="en-US" dirty="0"/>
              <a:t>7. The president negotiates a treaty with surrounding countries regarding the protection of endangered wildlife. The Senate approves this treaty. </a:t>
            </a:r>
          </a:p>
        </p:txBody>
      </p:sp>
    </p:spTree>
    <p:extLst>
      <p:ext uri="{BB962C8B-B14F-4D97-AF65-F5344CB8AC3E}">
        <p14:creationId xmlns:p14="http://schemas.microsoft.com/office/powerpoint/2010/main" val="302643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on Congress</a:t>
            </a:r>
            <a:endParaRPr lang="en-US" dirty="0"/>
          </a:p>
        </p:txBody>
      </p:sp>
      <p:sp>
        <p:nvSpPr>
          <p:cNvPr id="3" name="Content Placeholder 2"/>
          <p:cNvSpPr>
            <a:spLocks noGrp="1"/>
          </p:cNvSpPr>
          <p:nvPr>
            <p:ph idx="1"/>
          </p:nvPr>
        </p:nvSpPr>
        <p:spPr/>
        <p:txBody>
          <a:bodyPr/>
          <a:lstStyle/>
          <a:p>
            <a:r>
              <a:rPr lang="en-US" dirty="0" smtClean="0"/>
              <a:t>Review for 3 minutes before we take the quiz about the powers of Congress.</a:t>
            </a:r>
            <a:endParaRPr lang="en-US" dirty="0"/>
          </a:p>
        </p:txBody>
      </p:sp>
    </p:spTree>
    <p:extLst>
      <p:ext uri="{BB962C8B-B14F-4D97-AF65-F5344CB8AC3E}">
        <p14:creationId xmlns:p14="http://schemas.microsoft.com/office/powerpoint/2010/main" val="42905925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Executive</a:t>
            </a:r>
            <a:endParaRPr lang="en-US" dirty="0"/>
          </a:p>
        </p:txBody>
      </p:sp>
      <p:sp>
        <p:nvSpPr>
          <p:cNvPr id="3" name="Content Placeholder 2"/>
          <p:cNvSpPr>
            <a:spLocks noGrp="1"/>
          </p:cNvSpPr>
          <p:nvPr>
            <p:ph idx="1"/>
          </p:nvPr>
        </p:nvSpPr>
        <p:spPr/>
        <p:txBody>
          <a:bodyPr/>
          <a:lstStyle/>
          <a:p>
            <a:pPr marL="0" indent="0">
              <a:buNone/>
            </a:pPr>
            <a:r>
              <a:rPr lang="en-US" dirty="0"/>
              <a:t>8. Colin Powell was nominated as Secretary of State by President George W. Bush and approved unanimously by the Senate.</a:t>
            </a:r>
          </a:p>
        </p:txBody>
      </p:sp>
    </p:spTree>
    <p:extLst>
      <p:ext uri="{BB962C8B-B14F-4D97-AF65-F5344CB8AC3E}">
        <p14:creationId xmlns:p14="http://schemas.microsoft.com/office/powerpoint/2010/main" val="399715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Commander-in-Chief</a:t>
            </a:r>
            <a:endParaRPr lang="en-US" dirty="0"/>
          </a:p>
        </p:txBody>
      </p:sp>
      <p:sp>
        <p:nvSpPr>
          <p:cNvPr id="3" name="Content Placeholder 2"/>
          <p:cNvSpPr>
            <a:spLocks noGrp="1"/>
          </p:cNvSpPr>
          <p:nvPr>
            <p:ph idx="1"/>
          </p:nvPr>
        </p:nvSpPr>
        <p:spPr/>
        <p:txBody>
          <a:bodyPr>
            <a:normAutofit/>
          </a:bodyPr>
          <a:lstStyle/>
          <a:p>
            <a:pPr marL="0" indent="0">
              <a:buNone/>
            </a:pPr>
            <a:r>
              <a:rPr lang="en-US" dirty="0"/>
              <a:t>9. After the bombing of Pearl Harbor, President Franklin D. Roosevelt requested a declaration of war, which Congress approved. President Harry S. Truman later ordered the bombing of Hiroshima. </a:t>
            </a:r>
          </a:p>
        </p:txBody>
      </p:sp>
    </p:spTree>
    <p:extLst>
      <p:ext uri="{BB962C8B-B14F-4D97-AF65-F5344CB8AC3E}">
        <p14:creationId xmlns:p14="http://schemas.microsoft.com/office/powerpoint/2010/main" val="22942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Legislator</a:t>
            </a:r>
            <a:endParaRPr lang="en-US" dirty="0"/>
          </a:p>
        </p:txBody>
      </p:sp>
      <p:sp>
        <p:nvSpPr>
          <p:cNvPr id="3" name="Content Placeholder 2"/>
          <p:cNvSpPr>
            <a:spLocks noGrp="1"/>
          </p:cNvSpPr>
          <p:nvPr>
            <p:ph idx="1"/>
          </p:nvPr>
        </p:nvSpPr>
        <p:spPr/>
        <p:txBody>
          <a:bodyPr/>
          <a:lstStyle/>
          <a:p>
            <a:pPr marL="0" indent="0">
              <a:buNone/>
            </a:pPr>
            <a:r>
              <a:rPr lang="en-US" dirty="0"/>
              <a:t>10. The president decides to propose a bill on energy conservation. The bill is drafted and arrives needing approval. After signing the bill, it becomes a law. </a:t>
            </a:r>
          </a:p>
        </p:txBody>
      </p:sp>
    </p:spTree>
    <p:extLst>
      <p:ext uri="{BB962C8B-B14F-4D97-AF65-F5344CB8AC3E}">
        <p14:creationId xmlns:p14="http://schemas.microsoft.com/office/powerpoint/2010/main" val="189670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20000"/>
                    <a:lumOff val="80000"/>
                  </a:schemeClr>
                </a:solidFill>
              </a:rPr>
              <a:t>Warm-up</a:t>
            </a:r>
            <a:endParaRPr lang="en-US" dirty="0">
              <a:solidFill>
                <a:schemeClr val="accent3">
                  <a:lumMod val="20000"/>
                  <a:lumOff val="80000"/>
                </a:schemeClr>
              </a:solidFill>
            </a:endParaRPr>
          </a:p>
        </p:txBody>
      </p:sp>
      <p:sp>
        <p:nvSpPr>
          <p:cNvPr id="3" name="Text Placeholder 2"/>
          <p:cNvSpPr>
            <a:spLocks noGrp="1"/>
          </p:cNvSpPr>
          <p:nvPr>
            <p:ph type="body" idx="1"/>
          </p:nvPr>
        </p:nvSpPr>
        <p:spPr/>
        <p:txBody>
          <a:bodyPr>
            <a:normAutofit/>
          </a:bodyPr>
          <a:lstStyle/>
          <a:p>
            <a:pPr marL="457200" indent="-457200">
              <a:buClr>
                <a:schemeClr val="accent3">
                  <a:lumMod val="20000"/>
                  <a:lumOff val="80000"/>
                </a:schemeClr>
              </a:buClr>
              <a:buFont typeface="+mj-lt"/>
              <a:buAutoNum type="arabicPeriod"/>
            </a:pPr>
            <a:r>
              <a:rPr lang="en-US" sz="2800" dirty="0">
                <a:solidFill>
                  <a:schemeClr val="accent3">
                    <a:lumMod val="20000"/>
                    <a:lumOff val="80000"/>
                  </a:schemeClr>
                </a:solidFill>
              </a:rPr>
              <a:t>What is one way that can Congress check presidential power?</a:t>
            </a:r>
          </a:p>
          <a:p>
            <a:pPr marL="457200" indent="-457200">
              <a:buClr>
                <a:schemeClr val="accent3">
                  <a:lumMod val="20000"/>
                  <a:lumOff val="80000"/>
                </a:schemeClr>
              </a:buClr>
              <a:buFont typeface="+mj-lt"/>
              <a:buAutoNum type="arabicPeriod"/>
            </a:pPr>
            <a:r>
              <a:rPr lang="en-US" sz="2800" dirty="0">
                <a:solidFill>
                  <a:schemeClr val="accent3">
                    <a:lumMod val="20000"/>
                    <a:lumOff val="80000"/>
                  </a:schemeClr>
                </a:solidFill>
              </a:rPr>
              <a:t>In your opinion, who has more economic power, Congress or the President? </a:t>
            </a:r>
            <a:r>
              <a:rPr lang="en-US" sz="2800">
                <a:solidFill>
                  <a:schemeClr val="accent3">
                    <a:lumMod val="20000"/>
                    <a:lumOff val="80000"/>
                  </a:schemeClr>
                </a:solidFill>
              </a:rPr>
              <a:t>Explain.</a:t>
            </a:r>
          </a:p>
          <a:p>
            <a:pPr marL="457200" indent="-457200">
              <a:buClr>
                <a:schemeClr val="accent3">
                  <a:lumMod val="20000"/>
                  <a:lumOff val="80000"/>
                </a:schemeClr>
              </a:buClr>
              <a:buFont typeface="+mj-lt"/>
              <a:buAutoNum type="arabicPeriod"/>
            </a:pPr>
            <a:r>
              <a:rPr lang="en-US" sz="2800" smtClean="0">
                <a:solidFill>
                  <a:schemeClr val="accent3">
                    <a:lumMod val="20000"/>
                    <a:lumOff val="80000"/>
                  </a:schemeClr>
                </a:solidFill>
              </a:rPr>
              <a:t>In </a:t>
            </a:r>
            <a:r>
              <a:rPr lang="en-US" sz="2800" dirty="0" smtClean="0">
                <a:solidFill>
                  <a:schemeClr val="accent3">
                    <a:lumMod val="20000"/>
                    <a:lumOff val="80000"/>
                  </a:schemeClr>
                </a:solidFill>
              </a:rPr>
              <a:t>your opinion, are </a:t>
            </a:r>
            <a:r>
              <a:rPr lang="en-US" sz="2800" dirty="0">
                <a:solidFill>
                  <a:schemeClr val="accent3">
                    <a:lumMod val="20000"/>
                    <a:lumOff val="80000"/>
                  </a:schemeClr>
                </a:solidFill>
              </a:rPr>
              <a:t>executive orders essential for the president to fulfill the duties of the </a:t>
            </a:r>
            <a:r>
              <a:rPr lang="en-US" sz="2800" dirty="0" smtClean="0">
                <a:solidFill>
                  <a:schemeClr val="accent3">
                    <a:lumMod val="20000"/>
                    <a:lumOff val="80000"/>
                  </a:schemeClr>
                </a:solidFill>
              </a:rPr>
              <a:t>office? Explain. </a:t>
            </a:r>
          </a:p>
        </p:txBody>
      </p:sp>
    </p:spTree>
    <p:extLst>
      <p:ext uri="{BB962C8B-B14F-4D97-AF65-F5344CB8AC3E}">
        <p14:creationId xmlns:p14="http://schemas.microsoft.com/office/powerpoint/2010/main" val="6311263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68200" cy="914800"/>
          </a:xfrm>
        </p:spPr>
        <p:txBody>
          <a:bodyPr/>
          <a:lstStyle/>
          <a:p>
            <a:r>
              <a:rPr lang="en-US" dirty="0" smtClean="0"/>
              <a:t>Stations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32974695"/>
              </p:ext>
            </p:extLst>
          </p:nvPr>
        </p:nvGraphicFramePr>
        <p:xfrm>
          <a:off x="76201" y="990601"/>
          <a:ext cx="9067798" cy="5301321"/>
        </p:xfrm>
        <a:graphic>
          <a:graphicData uri="http://schemas.openxmlformats.org/drawingml/2006/table">
            <a:tbl>
              <a:tblPr firstRow="1" bandRow="1">
                <a:tableStyleId>{5940675A-B579-460E-94D1-54222C63F5DA}</a:tableStyleId>
              </a:tblPr>
              <a:tblGrid>
                <a:gridCol w="926729">
                  <a:extLst>
                    <a:ext uri="{9D8B030D-6E8A-4147-A177-3AD203B41FA5}">
                      <a16:colId xmlns:a16="http://schemas.microsoft.com/office/drawing/2014/main" val="20000"/>
                    </a:ext>
                  </a:extLst>
                </a:gridCol>
                <a:gridCol w="1840762">
                  <a:extLst>
                    <a:ext uri="{9D8B030D-6E8A-4147-A177-3AD203B41FA5}">
                      <a16:colId xmlns:a16="http://schemas.microsoft.com/office/drawing/2014/main" val="20001"/>
                    </a:ext>
                  </a:extLst>
                </a:gridCol>
                <a:gridCol w="3215442">
                  <a:extLst>
                    <a:ext uri="{9D8B030D-6E8A-4147-A177-3AD203B41FA5}">
                      <a16:colId xmlns:a16="http://schemas.microsoft.com/office/drawing/2014/main" val="20002"/>
                    </a:ext>
                  </a:extLst>
                </a:gridCol>
                <a:gridCol w="3084865">
                  <a:extLst>
                    <a:ext uri="{9D8B030D-6E8A-4147-A177-3AD203B41FA5}">
                      <a16:colId xmlns:a16="http://schemas.microsoft.com/office/drawing/2014/main" val="20003"/>
                    </a:ext>
                  </a:extLst>
                </a:gridCol>
              </a:tblGrid>
              <a:tr h="641945">
                <a:tc>
                  <a:txBody>
                    <a:bodyPr/>
                    <a:lstStyle/>
                    <a:p>
                      <a:pPr marL="0" marR="0">
                        <a:lnSpc>
                          <a:spcPct val="115000"/>
                        </a:lnSpc>
                        <a:spcBef>
                          <a:spcPts val="0"/>
                        </a:spcBef>
                        <a:spcAft>
                          <a:spcPts val="0"/>
                        </a:spcAft>
                      </a:pPr>
                      <a:r>
                        <a:rPr lang="en-US" sz="1400" dirty="0">
                          <a:effectLst/>
                        </a:rPr>
                        <a:t>STATION #</a:t>
                      </a:r>
                      <a:endParaRPr lang="en-US" sz="1400" dirty="0">
                        <a:solidFill>
                          <a:srgbClr val="000000"/>
                        </a:solidFill>
                        <a:effectLst/>
                        <a:latin typeface="Arial"/>
                        <a:ea typeface="Arial"/>
                      </a:endParaRPr>
                    </a:p>
                  </a:txBody>
                  <a:tcPr marL="0" marR="0" marT="0" marB="0"/>
                </a:tc>
                <a:tc>
                  <a:txBody>
                    <a:bodyPr/>
                    <a:lstStyle/>
                    <a:p>
                      <a:pPr marL="0" marR="0">
                        <a:lnSpc>
                          <a:spcPct val="115000"/>
                        </a:lnSpc>
                        <a:spcBef>
                          <a:spcPts val="0"/>
                        </a:spcBef>
                        <a:spcAft>
                          <a:spcPts val="0"/>
                        </a:spcAft>
                      </a:pPr>
                      <a:r>
                        <a:rPr lang="en-US" sz="1400">
                          <a:effectLst/>
                        </a:rPr>
                        <a:t>POWER</a:t>
                      </a:r>
                      <a:endParaRPr lang="en-US" sz="1400">
                        <a:solidFill>
                          <a:srgbClr val="000000"/>
                        </a:solidFill>
                        <a:effectLst/>
                        <a:latin typeface="Arial"/>
                        <a:ea typeface="Arial"/>
                      </a:endParaRPr>
                    </a:p>
                  </a:txBody>
                  <a:tcPr marL="71613" marR="71613" marT="35807" marB="35807"/>
                </a:tc>
                <a:tc>
                  <a:txBody>
                    <a:bodyPr/>
                    <a:lstStyle/>
                    <a:p>
                      <a:pPr marL="0" marR="0">
                        <a:lnSpc>
                          <a:spcPct val="115000"/>
                        </a:lnSpc>
                        <a:spcBef>
                          <a:spcPts val="0"/>
                        </a:spcBef>
                        <a:spcAft>
                          <a:spcPts val="0"/>
                        </a:spcAft>
                      </a:pPr>
                      <a:r>
                        <a:rPr lang="en-US" sz="1400">
                          <a:effectLst/>
                        </a:rPr>
                        <a:t>SUMMARIZE THE DOCUMENT, WHERE THE POWER IN IN CONSTITUTION?</a:t>
                      </a:r>
                      <a:endParaRPr lang="en-US" sz="1400">
                        <a:solidFill>
                          <a:srgbClr val="000000"/>
                        </a:solidFill>
                        <a:effectLst/>
                        <a:latin typeface="Arial"/>
                        <a:ea typeface="Arial"/>
                      </a:endParaRPr>
                    </a:p>
                  </a:txBody>
                  <a:tcPr marL="71613" marR="71613" marT="35807" marB="35807"/>
                </a:tc>
                <a:tc>
                  <a:txBody>
                    <a:bodyPr/>
                    <a:lstStyle/>
                    <a:p>
                      <a:pPr marL="0" marR="0">
                        <a:lnSpc>
                          <a:spcPct val="115000"/>
                        </a:lnSpc>
                        <a:spcBef>
                          <a:spcPts val="0"/>
                        </a:spcBef>
                        <a:spcAft>
                          <a:spcPts val="0"/>
                        </a:spcAft>
                      </a:pPr>
                      <a:r>
                        <a:rPr lang="en-US" sz="1400">
                          <a:effectLst/>
                        </a:rPr>
                        <a:t>IN YOUR OPINION, IS THIS A CONSTITUTIONAL USE OF POWER? EXPLAIN</a:t>
                      </a:r>
                      <a:endParaRPr lang="en-US" sz="1400">
                        <a:solidFill>
                          <a:srgbClr val="000000"/>
                        </a:solidFill>
                        <a:effectLst/>
                        <a:latin typeface="Arial"/>
                        <a:ea typeface="Arial"/>
                      </a:endParaRPr>
                    </a:p>
                  </a:txBody>
                  <a:tcPr marL="71613" marR="71613" marT="35807" marB="35807"/>
                </a:tc>
                <a:extLst>
                  <a:ext uri="{0D108BD9-81ED-4DB2-BD59-A6C34878D82A}">
                    <a16:rowId xmlns:a16="http://schemas.microsoft.com/office/drawing/2014/main" val="10000"/>
                  </a:ext>
                </a:extLst>
              </a:tr>
              <a:tr h="641945">
                <a:tc>
                  <a:txBody>
                    <a:bodyPr/>
                    <a:lstStyle/>
                    <a:p>
                      <a:pPr marL="0" marR="0">
                        <a:lnSpc>
                          <a:spcPct val="115000"/>
                        </a:lnSpc>
                        <a:spcBef>
                          <a:spcPts val="0"/>
                        </a:spcBef>
                        <a:spcAft>
                          <a:spcPts val="0"/>
                        </a:spcAft>
                      </a:pPr>
                      <a:r>
                        <a:rPr lang="en-US" sz="1400">
                          <a:effectLst/>
                        </a:rPr>
                        <a:t>1</a:t>
                      </a:r>
                      <a:endParaRPr lang="en-US" sz="1400">
                        <a:solidFill>
                          <a:srgbClr val="000000"/>
                        </a:solidFill>
                        <a:effectLst/>
                        <a:latin typeface="Arial"/>
                        <a:ea typeface="Arial"/>
                      </a:endParaRPr>
                    </a:p>
                  </a:txBody>
                  <a:tcPr marL="0" marR="0" marT="0" marB="0"/>
                </a:tc>
                <a:tc>
                  <a:txBody>
                    <a:bodyPr/>
                    <a:lstStyle/>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 </a:t>
                      </a:r>
                      <a:endParaRPr lang="en-US" sz="1400" dirty="0">
                        <a:solidFill>
                          <a:srgbClr val="000000"/>
                        </a:solidFill>
                        <a:effectLst/>
                        <a:latin typeface="Arial"/>
                        <a:ea typeface="Arial"/>
                      </a:endParaRPr>
                    </a:p>
                  </a:txBody>
                  <a:tcPr marL="71613" marR="71613" marT="35807" marB="35807"/>
                </a:tc>
                <a:tc>
                  <a:txBody>
                    <a:bodyPr/>
                    <a:lstStyle/>
                    <a:p>
                      <a:pPr>
                        <a:lnSpc>
                          <a:spcPct val="115000"/>
                        </a:lnSpc>
                      </a:pPr>
                      <a:endParaRPr lang="en-US" sz="1400">
                        <a:effectLst/>
                        <a:latin typeface="Calibri"/>
                      </a:endParaRPr>
                    </a:p>
                  </a:txBody>
                  <a:tcPr marL="71613" marR="71613" marT="35807" marB="35807"/>
                </a:tc>
                <a:tc>
                  <a:txBody>
                    <a:bodyPr/>
                    <a:lstStyle/>
                    <a:p>
                      <a:pPr>
                        <a:lnSpc>
                          <a:spcPct val="115000"/>
                        </a:lnSpc>
                      </a:pPr>
                      <a:endParaRPr lang="en-US" sz="1400">
                        <a:effectLst/>
                        <a:latin typeface="Calibri"/>
                      </a:endParaRPr>
                    </a:p>
                  </a:txBody>
                  <a:tcPr marL="71613" marR="71613" marT="35807" marB="35807"/>
                </a:tc>
                <a:extLst>
                  <a:ext uri="{0D108BD9-81ED-4DB2-BD59-A6C34878D82A}">
                    <a16:rowId xmlns:a16="http://schemas.microsoft.com/office/drawing/2014/main" val="10001"/>
                  </a:ext>
                </a:extLst>
              </a:tr>
              <a:tr h="641945">
                <a:tc>
                  <a:txBody>
                    <a:bodyPr/>
                    <a:lstStyle/>
                    <a:p>
                      <a:pPr marL="0" marR="0">
                        <a:lnSpc>
                          <a:spcPct val="115000"/>
                        </a:lnSpc>
                        <a:spcBef>
                          <a:spcPts val="0"/>
                        </a:spcBef>
                        <a:spcAft>
                          <a:spcPts val="0"/>
                        </a:spcAft>
                      </a:pPr>
                      <a:r>
                        <a:rPr lang="en-US" sz="1400">
                          <a:effectLst/>
                        </a:rPr>
                        <a:t>2</a:t>
                      </a:r>
                      <a:endParaRPr lang="en-US" sz="1400">
                        <a:solidFill>
                          <a:srgbClr val="000000"/>
                        </a:solidFill>
                        <a:effectLst/>
                        <a:latin typeface="Arial"/>
                        <a:ea typeface="Arial"/>
                      </a:endParaRPr>
                    </a:p>
                  </a:txBody>
                  <a:tcPr marL="0" marR="0" marT="0" marB="0"/>
                </a:tc>
                <a:tc>
                  <a:txBody>
                    <a:bodyPr/>
                    <a:lstStyle/>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 </a:t>
                      </a:r>
                      <a:endParaRPr lang="en-US" sz="1400" dirty="0">
                        <a:solidFill>
                          <a:srgbClr val="000000"/>
                        </a:solidFill>
                        <a:effectLst/>
                        <a:latin typeface="Arial"/>
                        <a:ea typeface="Arial"/>
                      </a:endParaRPr>
                    </a:p>
                  </a:txBody>
                  <a:tcPr marL="71613" marR="71613" marT="35807" marB="35807"/>
                </a:tc>
                <a:tc>
                  <a:txBody>
                    <a:bodyPr/>
                    <a:lstStyle/>
                    <a:p>
                      <a:pPr>
                        <a:lnSpc>
                          <a:spcPct val="115000"/>
                        </a:lnSpc>
                      </a:pPr>
                      <a:endParaRPr lang="en-US" sz="1400">
                        <a:effectLst/>
                        <a:latin typeface="Calibri"/>
                      </a:endParaRPr>
                    </a:p>
                  </a:txBody>
                  <a:tcPr marL="71613" marR="71613" marT="35807" marB="35807"/>
                </a:tc>
                <a:tc>
                  <a:txBody>
                    <a:bodyPr/>
                    <a:lstStyle/>
                    <a:p>
                      <a:pPr>
                        <a:lnSpc>
                          <a:spcPct val="115000"/>
                        </a:lnSpc>
                      </a:pPr>
                      <a:endParaRPr lang="en-US" sz="1400">
                        <a:effectLst/>
                        <a:latin typeface="Calibri"/>
                      </a:endParaRPr>
                    </a:p>
                  </a:txBody>
                  <a:tcPr marL="71613" marR="71613" marT="35807" marB="35807"/>
                </a:tc>
                <a:extLst>
                  <a:ext uri="{0D108BD9-81ED-4DB2-BD59-A6C34878D82A}">
                    <a16:rowId xmlns:a16="http://schemas.microsoft.com/office/drawing/2014/main" val="10002"/>
                  </a:ext>
                </a:extLst>
              </a:tr>
              <a:tr h="641945">
                <a:tc>
                  <a:txBody>
                    <a:bodyPr/>
                    <a:lstStyle/>
                    <a:p>
                      <a:pPr marL="0" marR="0">
                        <a:lnSpc>
                          <a:spcPct val="115000"/>
                        </a:lnSpc>
                        <a:spcBef>
                          <a:spcPts val="0"/>
                        </a:spcBef>
                        <a:spcAft>
                          <a:spcPts val="0"/>
                        </a:spcAft>
                      </a:pPr>
                      <a:r>
                        <a:rPr lang="en-US" sz="1400">
                          <a:effectLst/>
                        </a:rPr>
                        <a:t>3</a:t>
                      </a:r>
                      <a:endParaRPr lang="en-US" sz="1400">
                        <a:solidFill>
                          <a:srgbClr val="000000"/>
                        </a:solidFill>
                        <a:effectLst/>
                        <a:latin typeface="Arial"/>
                        <a:ea typeface="Arial"/>
                      </a:endParaRPr>
                    </a:p>
                  </a:txBody>
                  <a:tcPr marL="0" marR="0" marT="0" marB="0"/>
                </a:tc>
                <a:tc>
                  <a:txBody>
                    <a:bodyPr/>
                    <a:lstStyle/>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 </a:t>
                      </a:r>
                      <a:endParaRPr lang="en-US" sz="1400" dirty="0">
                        <a:solidFill>
                          <a:srgbClr val="000000"/>
                        </a:solidFill>
                        <a:effectLst/>
                        <a:latin typeface="Arial"/>
                        <a:ea typeface="Arial"/>
                      </a:endParaRPr>
                    </a:p>
                  </a:txBody>
                  <a:tcPr marL="71613" marR="71613" marT="35807" marB="35807"/>
                </a:tc>
                <a:tc>
                  <a:txBody>
                    <a:bodyPr/>
                    <a:lstStyle/>
                    <a:p>
                      <a:pPr>
                        <a:lnSpc>
                          <a:spcPct val="115000"/>
                        </a:lnSpc>
                      </a:pPr>
                      <a:endParaRPr lang="en-US" sz="1400">
                        <a:effectLst/>
                        <a:latin typeface="Calibri"/>
                      </a:endParaRPr>
                    </a:p>
                  </a:txBody>
                  <a:tcPr marL="71613" marR="71613" marT="35807" marB="35807"/>
                </a:tc>
                <a:tc>
                  <a:txBody>
                    <a:bodyPr/>
                    <a:lstStyle/>
                    <a:p>
                      <a:pPr>
                        <a:lnSpc>
                          <a:spcPct val="115000"/>
                        </a:lnSpc>
                      </a:pPr>
                      <a:endParaRPr lang="en-US" sz="1400">
                        <a:effectLst/>
                        <a:latin typeface="Calibri"/>
                      </a:endParaRPr>
                    </a:p>
                  </a:txBody>
                  <a:tcPr marL="71613" marR="71613" marT="35807" marB="35807"/>
                </a:tc>
                <a:extLst>
                  <a:ext uri="{0D108BD9-81ED-4DB2-BD59-A6C34878D82A}">
                    <a16:rowId xmlns:a16="http://schemas.microsoft.com/office/drawing/2014/main" val="10003"/>
                  </a:ext>
                </a:extLst>
              </a:tr>
              <a:tr h="641945">
                <a:tc>
                  <a:txBody>
                    <a:bodyPr/>
                    <a:lstStyle/>
                    <a:p>
                      <a:pPr marL="0" marR="0">
                        <a:lnSpc>
                          <a:spcPct val="115000"/>
                        </a:lnSpc>
                        <a:spcBef>
                          <a:spcPts val="0"/>
                        </a:spcBef>
                        <a:spcAft>
                          <a:spcPts val="0"/>
                        </a:spcAft>
                      </a:pPr>
                      <a:r>
                        <a:rPr lang="en-US" sz="1400">
                          <a:effectLst/>
                        </a:rPr>
                        <a:t>4</a:t>
                      </a:r>
                      <a:endParaRPr lang="en-US" sz="1400">
                        <a:solidFill>
                          <a:srgbClr val="000000"/>
                        </a:solidFill>
                        <a:effectLst/>
                        <a:latin typeface="Arial"/>
                        <a:ea typeface="Arial"/>
                      </a:endParaRPr>
                    </a:p>
                  </a:txBody>
                  <a:tcPr marL="0" marR="0" marT="0" marB="0"/>
                </a:tc>
                <a:tc>
                  <a:txBody>
                    <a:bodyPr/>
                    <a:lstStyle/>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 </a:t>
                      </a:r>
                      <a:endParaRPr lang="en-US" sz="1400" dirty="0">
                        <a:solidFill>
                          <a:srgbClr val="000000"/>
                        </a:solidFill>
                        <a:effectLst/>
                        <a:latin typeface="Arial"/>
                        <a:ea typeface="Arial"/>
                      </a:endParaRPr>
                    </a:p>
                  </a:txBody>
                  <a:tcPr marL="71613" marR="71613" marT="35807" marB="35807"/>
                </a:tc>
                <a:tc>
                  <a:txBody>
                    <a:bodyPr/>
                    <a:lstStyle/>
                    <a:p>
                      <a:pPr>
                        <a:lnSpc>
                          <a:spcPct val="115000"/>
                        </a:lnSpc>
                      </a:pPr>
                      <a:endParaRPr lang="en-US" sz="1400">
                        <a:effectLst/>
                        <a:latin typeface="Calibri"/>
                      </a:endParaRPr>
                    </a:p>
                  </a:txBody>
                  <a:tcPr marL="71613" marR="71613" marT="35807" marB="35807"/>
                </a:tc>
                <a:tc>
                  <a:txBody>
                    <a:bodyPr/>
                    <a:lstStyle/>
                    <a:p>
                      <a:pPr>
                        <a:lnSpc>
                          <a:spcPct val="115000"/>
                        </a:lnSpc>
                      </a:pPr>
                      <a:endParaRPr lang="en-US" sz="1400">
                        <a:effectLst/>
                        <a:latin typeface="Calibri"/>
                      </a:endParaRPr>
                    </a:p>
                  </a:txBody>
                  <a:tcPr marL="71613" marR="71613" marT="35807" marB="35807"/>
                </a:tc>
                <a:extLst>
                  <a:ext uri="{0D108BD9-81ED-4DB2-BD59-A6C34878D82A}">
                    <a16:rowId xmlns:a16="http://schemas.microsoft.com/office/drawing/2014/main" val="10004"/>
                  </a:ext>
                </a:extLst>
              </a:tr>
              <a:tr h="641945">
                <a:tc>
                  <a:txBody>
                    <a:bodyPr/>
                    <a:lstStyle/>
                    <a:p>
                      <a:pPr marL="0" marR="0">
                        <a:lnSpc>
                          <a:spcPct val="115000"/>
                        </a:lnSpc>
                        <a:spcBef>
                          <a:spcPts val="0"/>
                        </a:spcBef>
                        <a:spcAft>
                          <a:spcPts val="0"/>
                        </a:spcAft>
                      </a:pPr>
                      <a:r>
                        <a:rPr lang="en-US" sz="1400">
                          <a:effectLst/>
                        </a:rPr>
                        <a:t>5</a:t>
                      </a:r>
                      <a:endParaRPr lang="en-US" sz="1400">
                        <a:solidFill>
                          <a:srgbClr val="000000"/>
                        </a:solidFill>
                        <a:effectLst/>
                        <a:latin typeface="Arial"/>
                        <a:ea typeface="Arial"/>
                      </a:endParaRPr>
                    </a:p>
                  </a:txBody>
                  <a:tcPr marL="0" marR="0" marT="0" marB="0"/>
                </a:tc>
                <a:tc>
                  <a:txBody>
                    <a:bodyPr/>
                    <a:lstStyle/>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 </a:t>
                      </a:r>
                      <a:endParaRPr lang="en-US" sz="1400" dirty="0">
                        <a:solidFill>
                          <a:srgbClr val="000000"/>
                        </a:solidFill>
                        <a:effectLst/>
                        <a:latin typeface="Arial"/>
                        <a:ea typeface="Arial"/>
                      </a:endParaRPr>
                    </a:p>
                  </a:txBody>
                  <a:tcPr marL="71613" marR="71613" marT="35807" marB="35807"/>
                </a:tc>
                <a:tc>
                  <a:txBody>
                    <a:bodyPr/>
                    <a:lstStyle/>
                    <a:p>
                      <a:pPr>
                        <a:lnSpc>
                          <a:spcPct val="115000"/>
                        </a:lnSpc>
                      </a:pPr>
                      <a:endParaRPr lang="en-US" sz="1400">
                        <a:effectLst/>
                        <a:latin typeface="Calibri"/>
                      </a:endParaRPr>
                    </a:p>
                  </a:txBody>
                  <a:tcPr marL="71613" marR="71613" marT="35807" marB="35807"/>
                </a:tc>
                <a:tc>
                  <a:txBody>
                    <a:bodyPr/>
                    <a:lstStyle/>
                    <a:p>
                      <a:pPr>
                        <a:lnSpc>
                          <a:spcPct val="115000"/>
                        </a:lnSpc>
                      </a:pPr>
                      <a:endParaRPr lang="en-US" sz="1400">
                        <a:effectLst/>
                        <a:latin typeface="Calibri"/>
                      </a:endParaRPr>
                    </a:p>
                  </a:txBody>
                  <a:tcPr marL="71613" marR="71613" marT="35807" marB="35807"/>
                </a:tc>
                <a:extLst>
                  <a:ext uri="{0D108BD9-81ED-4DB2-BD59-A6C34878D82A}">
                    <a16:rowId xmlns:a16="http://schemas.microsoft.com/office/drawing/2014/main" val="10005"/>
                  </a:ext>
                </a:extLst>
              </a:tr>
              <a:tr h="641945">
                <a:tc>
                  <a:txBody>
                    <a:bodyPr/>
                    <a:lstStyle/>
                    <a:p>
                      <a:pPr marL="0" marR="0">
                        <a:lnSpc>
                          <a:spcPct val="115000"/>
                        </a:lnSpc>
                        <a:spcBef>
                          <a:spcPts val="0"/>
                        </a:spcBef>
                        <a:spcAft>
                          <a:spcPts val="0"/>
                        </a:spcAft>
                      </a:pPr>
                      <a:r>
                        <a:rPr lang="en-US" sz="1400">
                          <a:effectLst/>
                        </a:rPr>
                        <a:t>6</a:t>
                      </a:r>
                      <a:endParaRPr lang="en-US" sz="1400">
                        <a:solidFill>
                          <a:srgbClr val="000000"/>
                        </a:solidFill>
                        <a:effectLst/>
                        <a:latin typeface="Arial"/>
                        <a:ea typeface="Arial"/>
                      </a:endParaRPr>
                    </a:p>
                  </a:txBody>
                  <a:tcPr marL="0" marR="0" marT="0" marB="0"/>
                </a:tc>
                <a:tc>
                  <a:txBody>
                    <a:bodyPr/>
                    <a:lstStyle/>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 </a:t>
                      </a:r>
                      <a:endParaRPr lang="en-US" sz="1400" dirty="0">
                        <a:solidFill>
                          <a:srgbClr val="000000"/>
                        </a:solidFill>
                        <a:effectLst/>
                        <a:latin typeface="Arial"/>
                        <a:ea typeface="Arial"/>
                      </a:endParaRPr>
                    </a:p>
                  </a:txBody>
                  <a:tcPr marL="71613" marR="71613" marT="35807" marB="35807"/>
                </a:tc>
                <a:tc>
                  <a:txBody>
                    <a:bodyPr/>
                    <a:lstStyle/>
                    <a:p>
                      <a:pPr>
                        <a:lnSpc>
                          <a:spcPct val="115000"/>
                        </a:lnSpc>
                      </a:pPr>
                      <a:endParaRPr lang="en-US" sz="1400">
                        <a:effectLst/>
                        <a:latin typeface="Calibri"/>
                      </a:endParaRPr>
                    </a:p>
                  </a:txBody>
                  <a:tcPr marL="71613" marR="71613" marT="35807" marB="35807"/>
                </a:tc>
                <a:tc>
                  <a:txBody>
                    <a:bodyPr/>
                    <a:lstStyle/>
                    <a:p>
                      <a:pPr>
                        <a:lnSpc>
                          <a:spcPct val="115000"/>
                        </a:lnSpc>
                      </a:pPr>
                      <a:endParaRPr lang="en-US" sz="1400">
                        <a:effectLst/>
                        <a:latin typeface="Calibri"/>
                      </a:endParaRPr>
                    </a:p>
                  </a:txBody>
                  <a:tcPr marL="71613" marR="71613" marT="35807" marB="35807"/>
                </a:tc>
                <a:extLst>
                  <a:ext uri="{0D108BD9-81ED-4DB2-BD59-A6C34878D82A}">
                    <a16:rowId xmlns:a16="http://schemas.microsoft.com/office/drawing/2014/main" val="10006"/>
                  </a:ext>
                </a:extLst>
              </a:tr>
              <a:tr h="641945">
                <a:tc>
                  <a:txBody>
                    <a:bodyPr/>
                    <a:lstStyle/>
                    <a:p>
                      <a:pPr marL="0" marR="0">
                        <a:lnSpc>
                          <a:spcPct val="115000"/>
                        </a:lnSpc>
                        <a:spcBef>
                          <a:spcPts val="0"/>
                        </a:spcBef>
                        <a:spcAft>
                          <a:spcPts val="0"/>
                        </a:spcAft>
                      </a:pPr>
                      <a:r>
                        <a:rPr lang="en-US" sz="1400">
                          <a:effectLst/>
                        </a:rPr>
                        <a:t>7</a:t>
                      </a:r>
                      <a:endParaRPr lang="en-US" sz="1400">
                        <a:solidFill>
                          <a:srgbClr val="000000"/>
                        </a:solidFill>
                        <a:effectLst/>
                        <a:latin typeface="Arial"/>
                        <a:ea typeface="Arial"/>
                      </a:endParaRPr>
                    </a:p>
                  </a:txBody>
                  <a:tcPr marL="0" marR="0" marT="0" marB="0"/>
                </a:tc>
                <a:tc>
                  <a:txBody>
                    <a:bodyPr/>
                    <a:lstStyle/>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 </a:t>
                      </a:r>
                      <a:endParaRPr lang="en-US" sz="1400" dirty="0">
                        <a:solidFill>
                          <a:srgbClr val="000000"/>
                        </a:solidFill>
                        <a:effectLst/>
                        <a:latin typeface="Arial"/>
                        <a:ea typeface="Arial"/>
                      </a:endParaRPr>
                    </a:p>
                  </a:txBody>
                  <a:tcPr marL="71613" marR="71613" marT="35807" marB="35807"/>
                </a:tc>
                <a:tc>
                  <a:txBody>
                    <a:bodyPr/>
                    <a:lstStyle/>
                    <a:p>
                      <a:pPr>
                        <a:lnSpc>
                          <a:spcPct val="115000"/>
                        </a:lnSpc>
                      </a:pPr>
                      <a:endParaRPr lang="en-US" sz="1400">
                        <a:effectLst/>
                        <a:latin typeface="Calibri"/>
                      </a:endParaRPr>
                    </a:p>
                  </a:txBody>
                  <a:tcPr marL="71613" marR="71613" marT="35807" marB="35807"/>
                </a:tc>
                <a:tc>
                  <a:txBody>
                    <a:bodyPr/>
                    <a:lstStyle/>
                    <a:p>
                      <a:pPr>
                        <a:lnSpc>
                          <a:spcPct val="115000"/>
                        </a:lnSpc>
                      </a:pPr>
                      <a:endParaRPr lang="en-US" sz="1400" dirty="0">
                        <a:effectLst/>
                        <a:latin typeface="Calibri"/>
                      </a:endParaRPr>
                    </a:p>
                  </a:txBody>
                  <a:tcPr marL="71613" marR="71613" marT="35807" marB="35807"/>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60610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68200" cy="914800"/>
          </a:xfrm>
        </p:spPr>
        <p:txBody>
          <a:bodyPr/>
          <a:lstStyle/>
          <a:p>
            <a:r>
              <a:rPr lang="en-US" dirty="0" smtClean="0"/>
              <a:t>Stations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22202334"/>
              </p:ext>
            </p:extLst>
          </p:nvPr>
        </p:nvGraphicFramePr>
        <p:xfrm>
          <a:off x="76201" y="990601"/>
          <a:ext cx="9067798" cy="5301321"/>
        </p:xfrm>
        <a:graphic>
          <a:graphicData uri="http://schemas.openxmlformats.org/drawingml/2006/table">
            <a:tbl>
              <a:tblPr firstRow="1" bandRow="1">
                <a:tableStyleId>{5940675A-B579-460E-94D1-54222C63F5DA}</a:tableStyleId>
              </a:tblPr>
              <a:tblGrid>
                <a:gridCol w="926729">
                  <a:extLst>
                    <a:ext uri="{9D8B030D-6E8A-4147-A177-3AD203B41FA5}">
                      <a16:colId xmlns:a16="http://schemas.microsoft.com/office/drawing/2014/main" val="20000"/>
                    </a:ext>
                  </a:extLst>
                </a:gridCol>
                <a:gridCol w="1840762">
                  <a:extLst>
                    <a:ext uri="{9D8B030D-6E8A-4147-A177-3AD203B41FA5}">
                      <a16:colId xmlns:a16="http://schemas.microsoft.com/office/drawing/2014/main" val="20001"/>
                    </a:ext>
                  </a:extLst>
                </a:gridCol>
                <a:gridCol w="3215442">
                  <a:extLst>
                    <a:ext uri="{9D8B030D-6E8A-4147-A177-3AD203B41FA5}">
                      <a16:colId xmlns:a16="http://schemas.microsoft.com/office/drawing/2014/main" val="20002"/>
                    </a:ext>
                  </a:extLst>
                </a:gridCol>
                <a:gridCol w="3084865">
                  <a:extLst>
                    <a:ext uri="{9D8B030D-6E8A-4147-A177-3AD203B41FA5}">
                      <a16:colId xmlns:a16="http://schemas.microsoft.com/office/drawing/2014/main" val="20003"/>
                    </a:ext>
                  </a:extLst>
                </a:gridCol>
              </a:tblGrid>
              <a:tr h="641945">
                <a:tc>
                  <a:txBody>
                    <a:bodyPr/>
                    <a:lstStyle/>
                    <a:p>
                      <a:pPr marL="0" marR="0">
                        <a:lnSpc>
                          <a:spcPct val="115000"/>
                        </a:lnSpc>
                        <a:spcBef>
                          <a:spcPts val="0"/>
                        </a:spcBef>
                        <a:spcAft>
                          <a:spcPts val="0"/>
                        </a:spcAft>
                      </a:pPr>
                      <a:r>
                        <a:rPr lang="en-US" sz="1400" dirty="0">
                          <a:effectLst/>
                        </a:rPr>
                        <a:t>STATION #</a:t>
                      </a:r>
                      <a:endParaRPr lang="en-US" sz="1400" dirty="0">
                        <a:solidFill>
                          <a:srgbClr val="000000"/>
                        </a:solidFill>
                        <a:effectLst/>
                        <a:latin typeface="Arial"/>
                        <a:ea typeface="Arial"/>
                      </a:endParaRPr>
                    </a:p>
                  </a:txBody>
                  <a:tcPr marL="0" marR="0" marT="0" marB="0"/>
                </a:tc>
                <a:tc>
                  <a:txBody>
                    <a:bodyPr/>
                    <a:lstStyle/>
                    <a:p>
                      <a:pPr marL="0" marR="0">
                        <a:lnSpc>
                          <a:spcPct val="115000"/>
                        </a:lnSpc>
                        <a:spcBef>
                          <a:spcPts val="0"/>
                        </a:spcBef>
                        <a:spcAft>
                          <a:spcPts val="0"/>
                        </a:spcAft>
                      </a:pPr>
                      <a:r>
                        <a:rPr lang="en-US" sz="1400" dirty="0">
                          <a:effectLst/>
                        </a:rPr>
                        <a:t>POWER</a:t>
                      </a:r>
                      <a:endParaRPr lang="en-US" sz="1400" dirty="0">
                        <a:solidFill>
                          <a:srgbClr val="000000"/>
                        </a:solidFill>
                        <a:effectLst/>
                        <a:latin typeface="Arial"/>
                        <a:ea typeface="Arial"/>
                      </a:endParaRPr>
                    </a:p>
                  </a:txBody>
                  <a:tcPr marL="71613" marR="71613" marT="35807" marB="35807"/>
                </a:tc>
                <a:tc>
                  <a:txBody>
                    <a:bodyPr/>
                    <a:lstStyle/>
                    <a:p>
                      <a:pPr marL="0" marR="0">
                        <a:lnSpc>
                          <a:spcPct val="115000"/>
                        </a:lnSpc>
                        <a:spcBef>
                          <a:spcPts val="0"/>
                        </a:spcBef>
                        <a:spcAft>
                          <a:spcPts val="0"/>
                        </a:spcAft>
                      </a:pPr>
                      <a:r>
                        <a:rPr lang="en-US" sz="1400" dirty="0">
                          <a:effectLst/>
                        </a:rPr>
                        <a:t>SUMMARIZE THE DOCUMENT, WHERE THE POWER IN IN CONSTITUTION?</a:t>
                      </a:r>
                      <a:endParaRPr lang="en-US" sz="1400" dirty="0">
                        <a:solidFill>
                          <a:srgbClr val="000000"/>
                        </a:solidFill>
                        <a:effectLst/>
                        <a:latin typeface="Arial"/>
                        <a:ea typeface="Arial"/>
                      </a:endParaRPr>
                    </a:p>
                  </a:txBody>
                  <a:tcPr marL="71613" marR="71613" marT="35807" marB="35807"/>
                </a:tc>
                <a:tc>
                  <a:txBody>
                    <a:bodyPr/>
                    <a:lstStyle/>
                    <a:p>
                      <a:pPr marL="0" marR="0">
                        <a:lnSpc>
                          <a:spcPct val="115000"/>
                        </a:lnSpc>
                        <a:spcBef>
                          <a:spcPts val="0"/>
                        </a:spcBef>
                        <a:spcAft>
                          <a:spcPts val="0"/>
                        </a:spcAft>
                      </a:pPr>
                      <a:r>
                        <a:rPr lang="en-US" sz="1400" dirty="0">
                          <a:effectLst/>
                        </a:rPr>
                        <a:t>IN YOUR OPINION, IS THIS A CONSTITUTIONAL USE OF POWER? EXPLAIN</a:t>
                      </a:r>
                      <a:endParaRPr lang="en-US" sz="1400" dirty="0">
                        <a:solidFill>
                          <a:srgbClr val="000000"/>
                        </a:solidFill>
                        <a:effectLst/>
                        <a:latin typeface="Arial"/>
                        <a:ea typeface="Arial"/>
                      </a:endParaRPr>
                    </a:p>
                  </a:txBody>
                  <a:tcPr marL="71613" marR="71613" marT="35807" marB="35807"/>
                </a:tc>
                <a:extLst>
                  <a:ext uri="{0D108BD9-81ED-4DB2-BD59-A6C34878D82A}">
                    <a16:rowId xmlns:a16="http://schemas.microsoft.com/office/drawing/2014/main" val="10000"/>
                  </a:ext>
                </a:extLst>
              </a:tr>
              <a:tr h="641945">
                <a:tc>
                  <a:txBody>
                    <a:bodyPr/>
                    <a:lstStyle/>
                    <a:p>
                      <a:pPr marL="0" marR="0">
                        <a:lnSpc>
                          <a:spcPct val="115000"/>
                        </a:lnSpc>
                        <a:spcBef>
                          <a:spcPts val="0"/>
                        </a:spcBef>
                        <a:spcAft>
                          <a:spcPts val="0"/>
                        </a:spcAft>
                      </a:pPr>
                      <a:r>
                        <a:rPr lang="en-US" sz="1400" dirty="0">
                          <a:effectLst/>
                        </a:rPr>
                        <a:t>1</a:t>
                      </a:r>
                      <a:endParaRPr lang="en-US" sz="1400" dirty="0">
                        <a:solidFill>
                          <a:srgbClr val="000000"/>
                        </a:solidFill>
                        <a:effectLst/>
                        <a:latin typeface="Arial"/>
                        <a:ea typeface="Arial"/>
                      </a:endParaRPr>
                    </a:p>
                  </a:txBody>
                  <a:tcPr marL="0" marR="0" marT="0" marB="0"/>
                </a:tc>
                <a:tc>
                  <a:txBody>
                    <a:bodyPr/>
                    <a:lstStyle/>
                    <a:p>
                      <a:pPr marL="0" marR="0">
                        <a:lnSpc>
                          <a:spcPct val="115000"/>
                        </a:lnSpc>
                        <a:spcBef>
                          <a:spcPts val="0"/>
                        </a:spcBef>
                        <a:spcAft>
                          <a:spcPts val="0"/>
                        </a:spcAft>
                      </a:pPr>
                      <a:r>
                        <a:rPr lang="en-US" sz="1400" dirty="0" smtClean="0">
                          <a:effectLst/>
                        </a:rPr>
                        <a:t>Executive Order</a:t>
                      </a:r>
                      <a:r>
                        <a:rPr lang="en-US" sz="1400" dirty="0">
                          <a:effectLst/>
                        </a:rPr>
                        <a:t> </a:t>
                      </a:r>
                    </a:p>
                    <a:p>
                      <a:pPr marL="0" marR="0">
                        <a:lnSpc>
                          <a:spcPct val="115000"/>
                        </a:lnSpc>
                        <a:spcBef>
                          <a:spcPts val="0"/>
                        </a:spcBef>
                        <a:spcAft>
                          <a:spcPts val="0"/>
                        </a:spcAft>
                      </a:pPr>
                      <a:r>
                        <a:rPr lang="en-US" sz="1400" dirty="0">
                          <a:effectLst/>
                        </a:rPr>
                        <a:t>  </a:t>
                      </a:r>
                      <a:endParaRPr lang="en-US" sz="1400" dirty="0">
                        <a:solidFill>
                          <a:srgbClr val="000000"/>
                        </a:solidFill>
                        <a:effectLst/>
                        <a:latin typeface="Arial"/>
                        <a:ea typeface="Arial"/>
                      </a:endParaRPr>
                    </a:p>
                  </a:txBody>
                  <a:tcPr marL="71613" marR="71613" marT="35807" marB="35807"/>
                </a:tc>
                <a:tc>
                  <a:txBody>
                    <a:bodyPr/>
                    <a:lstStyle/>
                    <a:p>
                      <a:pPr>
                        <a:lnSpc>
                          <a:spcPct val="115000"/>
                        </a:lnSpc>
                      </a:pPr>
                      <a:r>
                        <a:rPr lang="en-US" sz="1400" dirty="0" smtClean="0">
                          <a:effectLst/>
                          <a:latin typeface="Calibri"/>
                        </a:rPr>
                        <a:t>Article 2 section 2 </a:t>
                      </a:r>
                      <a:r>
                        <a:rPr lang="en-US" sz="1400" dirty="0" smtClean="0">
                          <a:effectLst/>
                          <a:latin typeface="Calibri"/>
                          <a:sym typeface="Wingdings" panose="05000000000000000000" pitchFamily="2" charset="2"/>
                        </a:rPr>
                        <a:t> implied power from this section</a:t>
                      </a:r>
                      <a:endParaRPr lang="en-US" sz="1400" dirty="0">
                        <a:effectLst/>
                        <a:latin typeface="Calibri"/>
                      </a:endParaRPr>
                    </a:p>
                  </a:txBody>
                  <a:tcPr marL="71613" marR="71613" marT="35807" marB="35807"/>
                </a:tc>
                <a:tc>
                  <a:txBody>
                    <a:bodyPr/>
                    <a:lstStyle/>
                    <a:p>
                      <a:pPr>
                        <a:lnSpc>
                          <a:spcPct val="115000"/>
                        </a:lnSpc>
                      </a:pPr>
                      <a:endParaRPr lang="en-US" sz="1400">
                        <a:effectLst/>
                        <a:latin typeface="Calibri"/>
                      </a:endParaRPr>
                    </a:p>
                  </a:txBody>
                  <a:tcPr marL="71613" marR="71613" marT="35807" marB="35807"/>
                </a:tc>
                <a:extLst>
                  <a:ext uri="{0D108BD9-81ED-4DB2-BD59-A6C34878D82A}">
                    <a16:rowId xmlns:a16="http://schemas.microsoft.com/office/drawing/2014/main" val="10001"/>
                  </a:ext>
                </a:extLst>
              </a:tr>
              <a:tr h="641945">
                <a:tc>
                  <a:txBody>
                    <a:bodyPr/>
                    <a:lstStyle/>
                    <a:p>
                      <a:pPr marL="0" marR="0">
                        <a:lnSpc>
                          <a:spcPct val="115000"/>
                        </a:lnSpc>
                        <a:spcBef>
                          <a:spcPts val="0"/>
                        </a:spcBef>
                        <a:spcAft>
                          <a:spcPts val="0"/>
                        </a:spcAft>
                      </a:pPr>
                      <a:r>
                        <a:rPr lang="en-US" sz="1400">
                          <a:effectLst/>
                        </a:rPr>
                        <a:t>2</a:t>
                      </a:r>
                      <a:endParaRPr lang="en-US" sz="1400">
                        <a:solidFill>
                          <a:srgbClr val="000000"/>
                        </a:solidFill>
                        <a:effectLst/>
                        <a:latin typeface="Arial"/>
                        <a:ea typeface="Arial"/>
                      </a:endParaRPr>
                    </a:p>
                  </a:txBody>
                  <a:tcPr marL="0" marR="0" marT="0" marB="0"/>
                </a:tc>
                <a:tc>
                  <a:txBody>
                    <a:bodyPr/>
                    <a:lstStyle/>
                    <a:p>
                      <a:pPr marL="0" marR="0">
                        <a:lnSpc>
                          <a:spcPct val="115000"/>
                        </a:lnSpc>
                        <a:spcBef>
                          <a:spcPts val="0"/>
                        </a:spcBef>
                        <a:spcAft>
                          <a:spcPts val="0"/>
                        </a:spcAft>
                      </a:pPr>
                      <a:r>
                        <a:rPr lang="en-US" sz="1400" dirty="0">
                          <a:effectLst/>
                        </a:rPr>
                        <a:t> </a:t>
                      </a:r>
                      <a:r>
                        <a:rPr lang="en-US" sz="1400" dirty="0" smtClean="0">
                          <a:effectLst/>
                        </a:rPr>
                        <a:t>Treaties and Agreements</a:t>
                      </a:r>
                      <a:r>
                        <a:rPr lang="en-US" sz="1400" dirty="0">
                          <a:effectLst/>
                        </a:rPr>
                        <a:t>  </a:t>
                      </a:r>
                      <a:endParaRPr lang="en-US" sz="1400" dirty="0">
                        <a:solidFill>
                          <a:srgbClr val="000000"/>
                        </a:solidFill>
                        <a:effectLst/>
                        <a:latin typeface="Arial"/>
                        <a:ea typeface="Arial"/>
                      </a:endParaRPr>
                    </a:p>
                  </a:txBody>
                  <a:tcPr marL="71613" marR="71613" marT="35807" marB="35807"/>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mn-lt"/>
                        </a:rPr>
                        <a:t>Article 2 section 2 </a:t>
                      </a:r>
                      <a:r>
                        <a:rPr lang="en-US" sz="1400" dirty="0" smtClean="0">
                          <a:effectLst/>
                          <a:latin typeface="+mn-lt"/>
                          <a:sym typeface="Wingdings" panose="05000000000000000000" pitchFamily="2" charset="2"/>
                        </a:rPr>
                        <a:t> expressed power from this section</a:t>
                      </a:r>
                      <a:endParaRPr lang="en-US" sz="1400" dirty="0" smtClean="0">
                        <a:effectLst/>
                        <a:latin typeface="+mn-lt"/>
                      </a:endParaRPr>
                    </a:p>
                  </a:txBody>
                  <a:tcPr marL="71613" marR="71613" marT="35807" marB="35807"/>
                </a:tc>
                <a:tc>
                  <a:txBody>
                    <a:bodyPr/>
                    <a:lstStyle/>
                    <a:p>
                      <a:pPr>
                        <a:lnSpc>
                          <a:spcPct val="115000"/>
                        </a:lnSpc>
                      </a:pPr>
                      <a:endParaRPr lang="en-US" sz="1400">
                        <a:effectLst/>
                        <a:latin typeface="Calibri"/>
                      </a:endParaRPr>
                    </a:p>
                  </a:txBody>
                  <a:tcPr marL="71613" marR="71613" marT="35807" marB="35807"/>
                </a:tc>
                <a:extLst>
                  <a:ext uri="{0D108BD9-81ED-4DB2-BD59-A6C34878D82A}">
                    <a16:rowId xmlns:a16="http://schemas.microsoft.com/office/drawing/2014/main" val="10002"/>
                  </a:ext>
                </a:extLst>
              </a:tr>
              <a:tr h="641945">
                <a:tc>
                  <a:txBody>
                    <a:bodyPr/>
                    <a:lstStyle/>
                    <a:p>
                      <a:pPr marL="0" marR="0">
                        <a:lnSpc>
                          <a:spcPct val="115000"/>
                        </a:lnSpc>
                        <a:spcBef>
                          <a:spcPts val="0"/>
                        </a:spcBef>
                        <a:spcAft>
                          <a:spcPts val="0"/>
                        </a:spcAft>
                      </a:pPr>
                      <a:r>
                        <a:rPr lang="en-US" sz="1400">
                          <a:effectLst/>
                        </a:rPr>
                        <a:t>3</a:t>
                      </a:r>
                      <a:endParaRPr lang="en-US" sz="1400">
                        <a:solidFill>
                          <a:srgbClr val="000000"/>
                        </a:solidFill>
                        <a:effectLst/>
                        <a:latin typeface="Arial"/>
                        <a:ea typeface="Arial"/>
                      </a:endParaRPr>
                    </a:p>
                  </a:txBody>
                  <a:tcPr marL="0" marR="0" marT="0" marB="0"/>
                </a:tc>
                <a:tc>
                  <a:txBody>
                    <a:bodyPr/>
                    <a:lstStyle/>
                    <a:p>
                      <a:pPr marL="0" marR="0">
                        <a:lnSpc>
                          <a:spcPct val="115000"/>
                        </a:lnSpc>
                        <a:spcBef>
                          <a:spcPts val="0"/>
                        </a:spcBef>
                        <a:spcAft>
                          <a:spcPts val="0"/>
                        </a:spcAft>
                      </a:pPr>
                      <a:r>
                        <a:rPr lang="en-US" sz="1400" dirty="0">
                          <a:effectLst/>
                        </a:rPr>
                        <a:t> </a:t>
                      </a:r>
                      <a:r>
                        <a:rPr lang="en-US" sz="1400" dirty="0" smtClean="0">
                          <a:effectLst/>
                        </a:rPr>
                        <a:t>Presidential Pardon</a:t>
                      </a:r>
                      <a:endParaRPr lang="en-US" sz="1400" dirty="0">
                        <a:effectLst/>
                      </a:endParaRPr>
                    </a:p>
                    <a:p>
                      <a:pPr marL="0" marR="0">
                        <a:lnSpc>
                          <a:spcPct val="115000"/>
                        </a:lnSpc>
                        <a:spcBef>
                          <a:spcPts val="0"/>
                        </a:spcBef>
                        <a:spcAft>
                          <a:spcPts val="0"/>
                        </a:spcAft>
                      </a:pPr>
                      <a:r>
                        <a:rPr lang="en-US" sz="1400" dirty="0">
                          <a:effectLst/>
                        </a:rPr>
                        <a:t>  </a:t>
                      </a:r>
                      <a:endParaRPr lang="en-US" sz="1400" dirty="0">
                        <a:solidFill>
                          <a:srgbClr val="000000"/>
                        </a:solidFill>
                        <a:effectLst/>
                        <a:latin typeface="Arial"/>
                        <a:ea typeface="Arial"/>
                      </a:endParaRPr>
                    </a:p>
                  </a:txBody>
                  <a:tcPr marL="71613" marR="71613" marT="35807" marB="35807"/>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mn-lt"/>
                        </a:rPr>
                        <a:t>Article 2 section 2 </a:t>
                      </a:r>
                      <a:r>
                        <a:rPr lang="en-US" sz="1400" dirty="0" smtClean="0">
                          <a:effectLst/>
                          <a:latin typeface="+mn-lt"/>
                          <a:sym typeface="Wingdings" panose="05000000000000000000" pitchFamily="2" charset="2"/>
                        </a:rPr>
                        <a:t> expressed power from this section</a:t>
                      </a:r>
                      <a:endParaRPr lang="en-US" sz="1400" dirty="0" smtClean="0">
                        <a:effectLst/>
                        <a:latin typeface="+mn-lt"/>
                      </a:endParaRPr>
                    </a:p>
                  </a:txBody>
                  <a:tcPr marL="71613" marR="71613" marT="35807" marB="35807"/>
                </a:tc>
                <a:tc>
                  <a:txBody>
                    <a:bodyPr/>
                    <a:lstStyle/>
                    <a:p>
                      <a:pPr>
                        <a:lnSpc>
                          <a:spcPct val="115000"/>
                        </a:lnSpc>
                      </a:pPr>
                      <a:endParaRPr lang="en-US" sz="1400">
                        <a:effectLst/>
                        <a:latin typeface="Calibri"/>
                      </a:endParaRPr>
                    </a:p>
                  </a:txBody>
                  <a:tcPr marL="71613" marR="71613" marT="35807" marB="35807"/>
                </a:tc>
                <a:extLst>
                  <a:ext uri="{0D108BD9-81ED-4DB2-BD59-A6C34878D82A}">
                    <a16:rowId xmlns:a16="http://schemas.microsoft.com/office/drawing/2014/main" val="10003"/>
                  </a:ext>
                </a:extLst>
              </a:tr>
              <a:tr h="641945">
                <a:tc>
                  <a:txBody>
                    <a:bodyPr/>
                    <a:lstStyle/>
                    <a:p>
                      <a:pPr marL="0" marR="0">
                        <a:lnSpc>
                          <a:spcPct val="115000"/>
                        </a:lnSpc>
                        <a:spcBef>
                          <a:spcPts val="0"/>
                        </a:spcBef>
                        <a:spcAft>
                          <a:spcPts val="0"/>
                        </a:spcAft>
                      </a:pPr>
                      <a:r>
                        <a:rPr lang="en-US" sz="1400">
                          <a:effectLst/>
                        </a:rPr>
                        <a:t>4</a:t>
                      </a:r>
                      <a:endParaRPr lang="en-US" sz="1400">
                        <a:solidFill>
                          <a:srgbClr val="000000"/>
                        </a:solidFill>
                        <a:effectLst/>
                        <a:latin typeface="Arial"/>
                        <a:ea typeface="Arial"/>
                      </a:endParaRPr>
                    </a:p>
                  </a:txBody>
                  <a:tcPr marL="0" marR="0" marT="0" marB="0"/>
                </a:tc>
                <a:tc>
                  <a:txBody>
                    <a:bodyPr/>
                    <a:lstStyle/>
                    <a:p>
                      <a:pPr marL="0" marR="0">
                        <a:lnSpc>
                          <a:spcPct val="115000"/>
                        </a:lnSpc>
                        <a:spcBef>
                          <a:spcPts val="0"/>
                        </a:spcBef>
                        <a:spcAft>
                          <a:spcPts val="0"/>
                        </a:spcAft>
                      </a:pPr>
                      <a:r>
                        <a:rPr lang="en-US" sz="1400" dirty="0">
                          <a:effectLst/>
                        </a:rPr>
                        <a:t> </a:t>
                      </a:r>
                      <a:r>
                        <a:rPr lang="en-US" sz="1400" dirty="0" smtClean="0">
                          <a:effectLst/>
                        </a:rPr>
                        <a:t>Veto</a:t>
                      </a:r>
                      <a:r>
                        <a:rPr lang="en-US" sz="1400" baseline="0" dirty="0" smtClean="0">
                          <a:effectLst/>
                        </a:rPr>
                        <a:t> power </a:t>
                      </a:r>
                      <a:endParaRPr lang="en-US" sz="1400" dirty="0">
                        <a:effectLst/>
                      </a:endParaRPr>
                    </a:p>
                    <a:p>
                      <a:pPr marL="0" marR="0">
                        <a:lnSpc>
                          <a:spcPct val="115000"/>
                        </a:lnSpc>
                        <a:spcBef>
                          <a:spcPts val="0"/>
                        </a:spcBef>
                        <a:spcAft>
                          <a:spcPts val="0"/>
                        </a:spcAft>
                      </a:pPr>
                      <a:r>
                        <a:rPr lang="en-US" sz="1400" dirty="0">
                          <a:effectLst/>
                        </a:rPr>
                        <a:t>  </a:t>
                      </a:r>
                      <a:endParaRPr lang="en-US" sz="1400" dirty="0">
                        <a:solidFill>
                          <a:srgbClr val="000000"/>
                        </a:solidFill>
                        <a:effectLst/>
                        <a:latin typeface="Arial"/>
                        <a:ea typeface="Arial"/>
                      </a:endParaRPr>
                    </a:p>
                  </a:txBody>
                  <a:tcPr marL="71613" marR="71613" marT="35807" marB="35807"/>
                </a:tc>
                <a:tc>
                  <a:txBody>
                    <a:bodyPr/>
                    <a:lstStyle/>
                    <a:p>
                      <a:pPr>
                        <a:lnSpc>
                          <a:spcPct val="115000"/>
                        </a:lnSpc>
                      </a:pPr>
                      <a:r>
                        <a:rPr lang="en-US" sz="1400" dirty="0" smtClean="0">
                          <a:effectLst/>
                          <a:latin typeface="Calibri"/>
                        </a:rPr>
                        <a:t>Article 1 section</a:t>
                      </a:r>
                      <a:r>
                        <a:rPr lang="en-US" sz="1400" baseline="0" dirty="0" smtClean="0">
                          <a:effectLst/>
                          <a:latin typeface="Calibri"/>
                        </a:rPr>
                        <a:t> 7 </a:t>
                      </a:r>
                      <a:r>
                        <a:rPr lang="en-US" sz="1400" baseline="0" dirty="0" smtClean="0">
                          <a:effectLst/>
                          <a:latin typeface="Calibri"/>
                          <a:sym typeface="Wingdings" panose="05000000000000000000" pitchFamily="2" charset="2"/>
                        </a:rPr>
                        <a:t> expressed power, but it’s in the article about Congress</a:t>
                      </a:r>
                      <a:endParaRPr lang="en-US" sz="1400" dirty="0">
                        <a:effectLst/>
                        <a:latin typeface="Calibri"/>
                      </a:endParaRPr>
                    </a:p>
                  </a:txBody>
                  <a:tcPr marL="71613" marR="71613" marT="35807" marB="35807"/>
                </a:tc>
                <a:tc>
                  <a:txBody>
                    <a:bodyPr/>
                    <a:lstStyle/>
                    <a:p>
                      <a:pPr>
                        <a:lnSpc>
                          <a:spcPct val="115000"/>
                        </a:lnSpc>
                      </a:pPr>
                      <a:endParaRPr lang="en-US" sz="1400">
                        <a:effectLst/>
                        <a:latin typeface="Calibri"/>
                      </a:endParaRPr>
                    </a:p>
                  </a:txBody>
                  <a:tcPr marL="71613" marR="71613" marT="35807" marB="35807"/>
                </a:tc>
                <a:extLst>
                  <a:ext uri="{0D108BD9-81ED-4DB2-BD59-A6C34878D82A}">
                    <a16:rowId xmlns:a16="http://schemas.microsoft.com/office/drawing/2014/main" val="10004"/>
                  </a:ext>
                </a:extLst>
              </a:tr>
              <a:tr h="641945">
                <a:tc>
                  <a:txBody>
                    <a:bodyPr/>
                    <a:lstStyle/>
                    <a:p>
                      <a:pPr marL="0" marR="0">
                        <a:lnSpc>
                          <a:spcPct val="115000"/>
                        </a:lnSpc>
                        <a:spcBef>
                          <a:spcPts val="0"/>
                        </a:spcBef>
                        <a:spcAft>
                          <a:spcPts val="0"/>
                        </a:spcAft>
                      </a:pPr>
                      <a:r>
                        <a:rPr lang="en-US" sz="1400">
                          <a:effectLst/>
                        </a:rPr>
                        <a:t>5</a:t>
                      </a:r>
                      <a:endParaRPr lang="en-US" sz="1400">
                        <a:solidFill>
                          <a:srgbClr val="000000"/>
                        </a:solidFill>
                        <a:effectLst/>
                        <a:latin typeface="Arial"/>
                        <a:ea typeface="Arial"/>
                      </a:endParaRPr>
                    </a:p>
                  </a:txBody>
                  <a:tcPr marL="0" marR="0" marT="0" marB="0"/>
                </a:tc>
                <a:tc>
                  <a:txBody>
                    <a:bodyPr/>
                    <a:lstStyle/>
                    <a:p>
                      <a:pPr marL="0" marR="0">
                        <a:lnSpc>
                          <a:spcPct val="115000"/>
                        </a:lnSpc>
                        <a:spcBef>
                          <a:spcPts val="0"/>
                        </a:spcBef>
                        <a:spcAft>
                          <a:spcPts val="0"/>
                        </a:spcAft>
                      </a:pPr>
                      <a:r>
                        <a:rPr lang="en-US" sz="1400" dirty="0" smtClean="0">
                          <a:effectLst/>
                        </a:rPr>
                        <a:t>Appointment</a:t>
                      </a:r>
                      <a:r>
                        <a:rPr lang="en-US" sz="1400" baseline="0" dirty="0" smtClean="0">
                          <a:effectLst/>
                        </a:rPr>
                        <a:t> power</a:t>
                      </a:r>
                      <a:endParaRPr lang="en-US" sz="1400" dirty="0">
                        <a:effectLst/>
                      </a:endParaRPr>
                    </a:p>
                    <a:p>
                      <a:pPr marL="0" marR="0">
                        <a:lnSpc>
                          <a:spcPct val="115000"/>
                        </a:lnSpc>
                        <a:spcBef>
                          <a:spcPts val="0"/>
                        </a:spcBef>
                        <a:spcAft>
                          <a:spcPts val="0"/>
                        </a:spcAft>
                      </a:pPr>
                      <a:r>
                        <a:rPr lang="en-US" sz="1400" dirty="0">
                          <a:effectLst/>
                        </a:rPr>
                        <a:t> </a:t>
                      </a:r>
                      <a:endParaRPr lang="en-US" sz="1400" dirty="0">
                        <a:solidFill>
                          <a:srgbClr val="000000"/>
                        </a:solidFill>
                        <a:effectLst/>
                        <a:latin typeface="Arial"/>
                        <a:ea typeface="Arial"/>
                      </a:endParaRPr>
                    </a:p>
                  </a:txBody>
                  <a:tcPr marL="71613" marR="71613" marT="35807" marB="35807"/>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mn-lt"/>
                        </a:rPr>
                        <a:t>Article 2 section 2 </a:t>
                      </a:r>
                      <a:r>
                        <a:rPr lang="en-US" sz="1400" dirty="0" smtClean="0">
                          <a:effectLst/>
                          <a:latin typeface="+mn-lt"/>
                          <a:sym typeface="Wingdings" panose="05000000000000000000" pitchFamily="2" charset="2"/>
                        </a:rPr>
                        <a:t> expressed power from this section</a:t>
                      </a:r>
                      <a:endParaRPr lang="en-US" sz="1400" dirty="0" smtClean="0">
                        <a:effectLst/>
                        <a:latin typeface="+mn-lt"/>
                      </a:endParaRPr>
                    </a:p>
                  </a:txBody>
                  <a:tcPr marL="71613" marR="71613" marT="35807" marB="35807"/>
                </a:tc>
                <a:tc>
                  <a:txBody>
                    <a:bodyPr/>
                    <a:lstStyle/>
                    <a:p>
                      <a:pPr>
                        <a:lnSpc>
                          <a:spcPct val="115000"/>
                        </a:lnSpc>
                      </a:pPr>
                      <a:endParaRPr lang="en-US" sz="1400" dirty="0">
                        <a:effectLst/>
                        <a:latin typeface="Calibri"/>
                      </a:endParaRPr>
                    </a:p>
                  </a:txBody>
                  <a:tcPr marL="71613" marR="71613" marT="35807" marB="35807"/>
                </a:tc>
                <a:extLst>
                  <a:ext uri="{0D108BD9-81ED-4DB2-BD59-A6C34878D82A}">
                    <a16:rowId xmlns:a16="http://schemas.microsoft.com/office/drawing/2014/main" val="10005"/>
                  </a:ext>
                </a:extLst>
              </a:tr>
              <a:tr h="641945">
                <a:tc>
                  <a:txBody>
                    <a:bodyPr/>
                    <a:lstStyle/>
                    <a:p>
                      <a:pPr marL="0" marR="0">
                        <a:lnSpc>
                          <a:spcPct val="115000"/>
                        </a:lnSpc>
                        <a:spcBef>
                          <a:spcPts val="0"/>
                        </a:spcBef>
                        <a:spcAft>
                          <a:spcPts val="0"/>
                        </a:spcAft>
                      </a:pPr>
                      <a:r>
                        <a:rPr lang="en-US" sz="1400">
                          <a:effectLst/>
                        </a:rPr>
                        <a:t>6</a:t>
                      </a:r>
                      <a:endParaRPr lang="en-US" sz="1400">
                        <a:solidFill>
                          <a:srgbClr val="000000"/>
                        </a:solidFill>
                        <a:effectLst/>
                        <a:latin typeface="Arial"/>
                        <a:ea typeface="Arial"/>
                      </a:endParaRPr>
                    </a:p>
                  </a:txBody>
                  <a:tcPr marL="0" marR="0" marT="0" marB="0"/>
                </a:tc>
                <a:tc>
                  <a:txBody>
                    <a:bodyPr/>
                    <a:lstStyle/>
                    <a:p>
                      <a:pPr marL="0" marR="0">
                        <a:lnSpc>
                          <a:spcPct val="115000"/>
                        </a:lnSpc>
                        <a:spcBef>
                          <a:spcPts val="0"/>
                        </a:spcBef>
                        <a:spcAft>
                          <a:spcPts val="0"/>
                        </a:spcAft>
                      </a:pPr>
                      <a:r>
                        <a:rPr lang="en-US" sz="1400" dirty="0">
                          <a:effectLst/>
                        </a:rPr>
                        <a:t>  </a:t>
                      </a:r>
                      <a:r>
                        <a:rPr lang="en-US" sz="1400" dirty="0" smtClean="0">
                          <a:effectLst/>
                        </a:rPr>
                        <a:t>Signing Statement</a:t>
                      </a:r>
                      <a:endParaRPr lang="en-US" sz="1400" dirty="0">
                        <a:effectLst/>
                      </a:endParaRPr>
                    </a:p>
                    <a:p>
                      <a:pPr marL="0" marR="0">
                        <a:lnSpc>
                          <a:spcPct val="115000"/>
                        </a:lnSpc>
                        <a:spcBef>
                          <a:spcPts val="0"/>
                        </a:spcBef>
                        <a:spcAft>
                          <a:spcPts val="0"/>
                        </a:spcAft>
                      </a:pPr>
                      <a:r>
                        <a:rPr lang="en-US" sz="1400" dirty="0">
                          <a:effectLst/>
                        </a:rPr>
                        <a:t> </a:t>
                      </a:r>
                      <a:endParaRPr lang="en-US" sz="1400" dirty="0">
                        <a:solidFill>
                          <a:srgbClr val="000000"/>
                        </a:solidFill>
                        <a:effectLst/>
                        <a:latin typeface="Arial"/>
                        <a:ea typeface="Arial"/>
                      </a:endParaRPr>
                    </a:p>
                  </a:txBody>
                  <a:tcPr marL="71613" marR="71613" marT="35807" marB="35807"/>
                </a:tc>
                <a:tc>
                  <a:txBody>
                    <a:bodyPr/>
                    <a:lstStyle/>
                    <a:p>
                      <a:pPr>
                        <a:lnSpc>
                          <a:spcPct val="115000"/>
                        </a:lnSpc>
                      </a:pPr>
                      <a:r>
                        <a:rPr lang="en-US" sz="1400" dirty="0" smtClean="0">
                          <a:effectLst/>
                          <a:latin typeface="Calibri"/>
                        </a:rPr>
                        <a:t>It’s not really in the</a:t>
                      </a:r>
                      <a:r>
                        <a:rPr lang="en-US" sz="1400" baseline="0" dirty="0" smtClean="0">
                          <a:effectLst/>
                          <a:latin typeface="Calibri"/>
                        </a:rPr>
                        <a:t> Constitution</a:t>
                      </a:r>
                      <a:endParaRPr lang="en-US" sz="1400" dirty="0">
                        <a:effectLst/>
                        <a:latin typeface="Calibri"/>
                      </a:endParaRPr>
                    </a:p>
                  </a:txBody>
                  <a:tcPr marL="71613" marR="71613" marT="35807" marB="35807"/>
                </a:tc>
                <a:tc>
                  <a:txBody>
                    <a:bodyPr/>
                    <a:lstStyle/>
                    <a:p>
                      <a:pPr>
                        <a:lnSpc>
                          <a:spcPct val="115000"/>
                        </a:lnSpc>
                      </a:pPr>
                      <a:endParaRPr lang="en-US" sz="1400" dirty="0">
                        <a:effectLst/>
                        <a:latin typeface="Calibri"/>
                      </a:endParaRPr>
                    </a:p>
                  </a:txBody>
                  <a:tcPr marL="71613" marR="71613" marT="35807" marB="35807"/>
                </a:tc>
                <a:extLst>
                  <a:ext uri="{0D108BD9-81ED-4DB2-BD59-A6C34878D82A}">
                    <a16:rowId xmlns:a16="http://schemas.microsoft.com/office/drawing/2014/main" val="10006"/>
                  </a:ext>
                </a:extLst>
              </a:tr>
              <a:tr h="641945">
                <a:tc>
                  <a:txBody>
                    <a:bodyPr/>
                    <a:lstStyle/>
                    <a:p>
                      <a:pPr marL="0" marR="0">
                        <a:lnSpc>
                          <a:spcPct val="115000"/>
                        </a:lnSpc>
                        <a:spcBef>
                          <a:spcPts val="0"/>
                        </a:spcBef>
                        <a:spcAft>
                          <a:spcPts val="0"/>
                        </a:spcAft>
                      </a:pPr>
                      <a:r>
                        <a:rPr lang="en-US" sz="1400">
                          <a:effectLst/>
                        </a:rPr>
                        <a:t>7</a:t>
                      </a:r>
                      <a:endParaRPr lang="en-US" sz="1400">
                        <a:solidFill>
                          <a:srgbClr val="000000"/>
                        </a:solidFill>
                        <a:effectLst/>
                        <a:latin typeface="Arial"/>
                        <a:ea typeface="Arial"/>
                      </a:endParaRPr>
                    </a:p>
                  </a:txBody>
                  <a:tcPr marL="0" marR="0" marT="0" marB="0"/>
                </a:tc>
                <a:tc>
                  <a:txBody>
                    <a:bodyPr/>
                    <a:lstStyle/>
                    <a:p>
                      <a:pPr marL="0" marR="0">
                        <a:lnSpc>
                          <a:spcPct val="115000"/>
                        </a:lnSpc>
                        <a:spcBef>
                          <a:spcPts val="0"/>
                        </a:spcBef>
                        <a:spcAft>
                          <a:spcPts val="0"/>
                        </a:spcAft>
                      </a:pPr>
                      <a:r>
                        <a:rPr lang="en-US" sz="1400" dirty="0">
                          <a:effectLst/>
                        </a:rPr>
                        <a:t> </a:t>
                      </a:r>
                      <a:r>
                        <a:rPr lang="en-US" sz="1400" dirty="0" smtClean="0">
                          <a:effectLst/>
                        </a:rPr>
                        <a:t>War Powers</a:t>
                      </a:r>
                      <a:endParaRPr lang="en-US" sz="1400" dirty="0">
                        <a:effectLst/>
                      </a:endParaRPr>
                    </a:p>
                    <a:p>
                      <a:pPr marL="0" marR="0">
                        <a:lnSpc>
                          <a:spcPct val="115000"/>
                        </a:lnSpc>
                        <a:spcBef>
                          <a:spcPts val="0"/>
                        </a:spcBef>
                        <a:spcAft>
                          <a:spcPts val="0"/>
                        </a:spcAft>
                      </a:pPr>
                      <a:r>
                        <a:rPr lang="en-US" sz="1400" dirty="0">
                          <a:effectLst/>
                        </a:rPr>
                        <a:t>  </a:t>
                      </a:r>
                      <a:endParaRPr lang="en-US" sz="1400" dirty="0">
                        <a:solidFill>
                          <a:srgbClr val="000000"/>
                        </a:solidFill>
                        <a:effectLst/>
                        <a:latin typeface="Arial"/>
                        <a:ea typeface="Arial"/>
                      </a:endParaRPr>
                    </a:p>
                  </a:txBody>
                  <a:tcPr marL="71613" marR="71613" marT="35807" marB="35807"/>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mn-lt"/>
                        </a:rPr>
                        <a:t>Article 2 section 2 </a:t>
                      </a:r>
                      <a:r>
                        <a:rPr lang="en-US" sz="1400" dirty="0" smtClean="0">
                          <a:effectLst/>
                          <a:latin typeface="+mn-lt"/>
                          <a:sym typeface="Wingdings" panose="05000000000000000000" pitchFamily="2" charset="2"/>
                        </a:rPr>
                        <a:t> expressed power from this section</a:t>
                      </a:r>
                      <a:endParaRPr lang="en-US" sz="1400" dirty="0" smtClean="0">
                        <a:effectLst/>
                        <a:latin typeface="+mn-lt"/>
                      </a:endParaRPr>
                    </a:p>
                  </a:txBody>
                  <a:tcPr marL="71613" marR="71613" marT="35807" marB="35807"/>
                </a:tc>
                <a:tc>
                  <a:txBody>
                    <a:bodyPr/>
                    <a:lstStyle/>
                    <a:p>
                      <a:pPr>
                        <a:lnSpc>
                          <a:spcPct val="115000"/>
                        </a:lnSpc>
                      </a:pPr>
                      <a:endParaRPr lang="en-US" sz="1400" dirty="0">
                        <a:effectLst/>
                        <a:latin typeface="Calibri"/>
                      </a:endParaRPr>
                    </a:p>
                  </a:txBody>
                  <a:tcPr marL="71613" marR="71613" marT="35807" marB="35807"/>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77539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685800" y="228600"/>
            <a:ext cx="8094112" cy="1943199"/>
          </a:xfrm>
          <a:prstGeom prst="rect">
            <a:avLst/>
          </a:prstGeom>
        </p:spPr>
        <p:txBody>
          <a:bodyPr lIns="91425" tIns="91425" rIns="91425" bIns="91425" anchor="b" anchorCtr="0">
            <a:noAutofit/>
          </a:bodyPr>
          <a:lstStyle/>
          <a:p>
            <a:pPr lvl="0" rtl="0">
              <a:spcBef>
                <a:spcPts val="0"/>
              </a:spcBef>
              <a:buNone/>
            </a:pPr>
            <a:r>
              <a:rPr lang="en" dirty="0"/>
              <a:t>Presidential Powers: </a:t>
            </a:r>
            <a:r>
              <a:rPr lang="en" dirty="0" smtClean="0"/>
              <a:t>Legislative, Judicial, Diplomatic, Military</a:t>
            </a:r>
            <a:endParaRPr lang="en" dirty="0"/>
          </a:p>
        </p:txBody>
      </p:sp>
      <p:sp>
        <p:nvSpPr>
          <p:cNvPr id="94" name="Shape 94"/>
          <p:cNvSpPr txBox="1">
            <a:spLocks noGrp="1"/>
          </p:cNvSpPr>
          <p:nvPr>
            <p:ph type="subTitle" idx="1"/>
          </p:nvPr>
        </p:nvSpPr>
        <p:spPr>
          <a:xfrm>
            <a:off x="1752600" y="2209800"/>
            <a:ext cx="5783400" cy="1212000"/>
          </a:xfrm>
          <a:prstGeom prst="rect">
            <a:avLst/>
          </a:prstGeom>
        </p:spPr>
        <p:txBody>
          <a:bodyPr lIns="91425" tIns="91425" rIns="91425" bIns="91425" anchor="t" anchorCtr="0">
            <a:noAutofit/>
          </a:bodyPr>
          <a:lstStyle/>
          <a:p>
            <a:pPr lvl="0" rtl="0">
              <a:spcBef>
                <a:spcPts val="0"/>
              </a:spcBef>
              <a:buNone/>
            </a:pPr>
            <a:r>
              <a:rPr lang="en" dirty="0"/>
              <a:t>Unit </a:t>
            </a:r>
            <a:r>
              <a:rPr lang="en" dirty="0"/>
              <a:t>5</a:t>
            </a:r>
            <a:endParaRPr lang="en" dirty="0"/>
          </a:p>
        </p:txBody>
      </p:sp>
      <p:pic>
        <p:nvPicPr>
          <p:cNvPr id="95" name="Shape 95"/>
          <p:cNvPicPr preferRelativeResize="0"/>
          <p:nvPr/>
        </p:nvPicPr>
        <p:blipFill rotWithShape="1">
          <a:blip r:embed="rId3">
            <a:alphaModFix/>
          </a:blip>
          <a:srcRect l="11899" t="23110" r="12929" b="17234"/>
          <a:stretch/>
        </p:blipFill>
        <p:spPr>
          <a:xfrm>
            <a:off x="0" y="4267200"/>
            <a:ext cx="4017326" cy="2590797"/>
          </a:xfrm>
          <a:prstGeom prst="rect">
            <a:avLst/>
          </a:prstGeom>
          <a:noFill/>
          <a:ln>
            <a:noFill/>
          </a:ln>
        </p:spPr>
      </p:pic>
      <p:pic>
        <p:nvPicPr>
          <p:cNvPr id="96" name="Shape 96"/>
          <p:cNvPicPr preferRelativeResize="0"/>
          <p:nvPr/>
        </p:nvPicPr>
        <p:blipFill>
          <a:blip r:embed="rId4">
            <a:alphaModFix/>
          </a:blip>
          <a:stretch>
            <a:fillRect/>
          </a:stretch>
        </p:blipFill>
        <p:spPr>
          <a:xfrm>
            <a:off x="5192050" y="4267200"/>
            <a:ext cx="3587862" cy="2590800"/>
          </a:xfrm>
          <a:prstGeom prst="rect">
            <a:avLst/>
          </a:prstGeom>
          <a:noFill/>
          <a:ln>
            <a:noFill/>
          </a:ln>
        </p:spPr>
      </p:pic>
    </p:spTree>
    <p:extLst>
      <p:ext uri="{BB962C8B-B14F-4D97-AF65-F5344CB8AC3E}">
        <p14:creationId xmlns:p14="http://schemas.microsoft.com/office/powerpoint/2010/main" val="1351042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87900" y="610700"/>
            <a:ext cx="8368200" cy="914800"/>
          </a:xfrm>
          <a:prstGeom prst="rect">
            <a:avLst/>
          </a:prstGeom>
        </p:spPr>
        <p:txBody>
          <a:bodyPr lIns="91425" tIns="91425" rIns="91425" bIns="91425" anchor="b" anchorCtr="0">
            <a:noAutofit/>
          </a:bodyPr>
          <a:lstStyle/>
          <a:p>
            <a:pPr lvl="0">
              <a:spcBef>
                <a:spcPts val="0"/>
              </a:spcBef>
              <a:buNone/>
            </a:pPr>
            <a:r>
              <a:rPr lang="en"/>
              <a:t>Power to Execute the Law</a:t>
            </a:r>
          </a:p>
        </p:txBody>
      </p:sp>
      <p:sp>
        <p:nvSpPr>
          <p:cNvPr id="102" name="Shape 102"/>
          <p:cNvSpPr txBox="1">
            <a:spLocks noGrp="1"/>
          </p:cNvSpPr>
          <p:nvPr>
            <p:ph type="body" idx="1"/>
          </p:nvPr>
        </p:nvSpPr>
        <p:spPr>
          <a:xfrm>
            <a:off x="186600" y="1728700"/>
            <a:ext cx="2869200" cy="4105200"/>
          </a:xfrm>
          <a:prstGeom prst="rect">
            <a:avLst/>
          </a:prstGeom>
        </p:spPr>
        <p:txBody>
          <a:bodyPr lIns="91425" tIns="91425" rIns="91425" bIns="91425" anchor="t" anchorCtr="0">
            <a:noAutofit/>
          </a:bodyPr>
          <a:lstStyle/>
          <a:p>
            <a:pPr lvl="0" rtl="0">
              <a:spcBef>
                <a:spcPts val="0"/>
              </a:spcBef>
              <a:spcAft>
                <a:spcPts val="0"/>
              </a:spcAft>
              <a:buNone/>
            </a:pPr>
            <a:r>
              <a:rPr lang="en" sz="2000" i="1" dirty="0">
                <a:solidFill>
                  <a:srgbClr val="FFFFFF"/>
                </a:solidFill>
                <a:latin typeface="Roboto Slab"/>
                <a:ea typeface="Roboto Slab"/>
                <a:cs typeface="Roboto Slab"/>
                <a:sym typeface="Roboto Slab"/>
              </a:rPr>
              <a:t>President Ronald Reagan exercised his power to enforce federal laws in 1981 by firing striking air traffic controllers. The strike was illegal according to a 1955 law passed by Congress.</a:t>
            </a:r>
          </a:p>
          <a:p>
            <a:pPr lvl="0">
              <a:spcBef>
                <a:spcPts val="0"/>
              </a:spcBef>
              <a:buNone/>
            </a:pPr>
            <a:endParaRPr sz="2000" i="1" dirty="0">
              <a:solidFill>
                <a:srgbClr val="FFFFFF"/>
              </a:solidFill>
              <a:latin typeface="Roboto Slab"/>
              <a:ea typeface="Roboto Slab"/>
              <a:cs typeface="Roboto Slab"/>
              <a:sym typeface="Roboto Slab"/>
            </a:endParaRPr>
          </a:p>
        </p:txBody>
      </p:sp>
      <p:pic>
        <p:nvPicPr>
          <p:cNvPr id="103" name="Shape 103"/>
          <p:cNvPicPr preferRelativeResize="0"/>
          <p:nvPr/>
        </p:nvPicPr>
        <p:blipFill rotWithShape="1">
          <a:blip r:embed="rId3">
            <a:alphaModFix/>
          </a:blip>
          <a:srcRect l="3223" t="-10360" r="7226" b="10360"/>
          <a:stretch/>
        </p:blipFill>
        <p:spPr>
          <a:xfrm>
            <a:off x="3242399" y="1665600"/>
            <a:ext cx="5901600" cy="4439072"/>
          </a:xfrm>
          <a:prstGeom prst="rect">
            <a:avLst/>
          </a:prstGeom>
          <a:noFill/>
          <a:ln>
            <a:noFill/>
          </a:ln>
        </p:spPr>
      </p:pic>
    </p:spTree>
    <p:extLst>
      <p:ext uri="{BB962C8B-B14F-4D97-AF65-F5344CB8AC3E}">
        <p14:creationId xmlns:p14="http://schemas.microsoft.com/office/powerpoint/2010/main" val="4082393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87900" y="610700"/>
            <a:ext cx="8368200" cy="914800"/>
          </a:xfrm>
          <a:prstGeom prst="rect">
            <a:avLst/>
          </a:prstGeom>
        </p:spPr>
        <p:txBody>
          <a:bodyPr lIns="91425" tIns="91425" rIns="91425" bIns="91425" anchor="b" anchorCtr="0">
            <a:noAutofit/>
          </a:bodyPr>
          <a:lstStyle/>
          <a:p>
            <a:pPr lvl="0">
              <a:spcBef>
                <a:spcPts val="0"/>
              </a:spcBef>
              <a:buNone/>
            </a:pPr>
            <a:r>
              <a:rPr lang="en"/>
              <a:t>President’s Judicial Powers</a:t>
            </a:r>
          </a:p>
        </p:txBody>
      </p:sp>
      <p:sp>
        <p:nvSpPr>
          <p:cNvPr id="109" name="Shape 109"/>
          <p:cNvSpPr txBox="1">
            <a:spLocks noGrp="1"/>
          </p:cNvSpPr>
          <p:nvPr>
            <p:ph type="body" idx="1"/>
          </p:nvPr>
        </p:nvSpPr>
        <p:spPr>
          <a:xfrm>
            <a:off x="70000" y="1737500"/>
            <a:ext cx="6858000" cy="4794000"/>
          </a:xfrm>
          <a:prstGeom prst="rect">
            <a:avLst/>
          </a:prstGeom>
        </p:spPr>
        <p:txBody>
          <a:bodyPr lIns="91425" tIns="91425" rIns="91425" bIns="91425" anchor="t" anchorCtr="0">
            <a:noAutofit/>
          </a:bodyPr>
          <a:lstStyle/>
          <a:p>
            <a:pPr lvl="0" rtl="0">
              <a:lnSpc>
                <a:spcPct val="100000"/>
              </a:lnSpc>
              <a:spcBef>
                <a:spcPts val="0"/>
              </a:spcBef>
              <a:spcAft>
                <a:spcPts val="900"/>
              </a:spcAft>
              <a:buNone/>
            </a:pPr>
            <a:r>
              <a:rPr lang="en" sz="2400" i="1" dirty="0">
                <a:solidFill>
                  <a:srgbClr val="FFFFFF"/>
                </a:solidFill>
                <a:latin typeface="Roboto Slab"/>
                <a:ea typeface="Roboto Slab"/>
                <a:cs typeface="Roboto Slab"/>
                <a:sym typeface="Roboto Slab"/>
              </a:rPr>
              <a:t>The President has been given certain judicial powers. Specifically, the Constitution gives the President the power to</a:t>
            </a:r>
          </a:p>
          <a:p>
            <a:pPr marL="254000" lvl="0" indent="0" rtl="0">
              <a:lnSpc>
                <a:spcPct val="100000"/>
              </a:lnSpc>
              <a:spcBef>
                <a:spcPts val="0"/>
              </a:spcBef>
              <a:spcAft>
                <a:spcPts val="200"/>
              </a:spcAft>
              <a:buNone/>
            </a:pPr>
            <a:r>
              <a:rPr lang="en" sz="1800" i="1" dirty="0" smtClean="0">
                <a:solidFill>
                  <a:srgbClr val="FFFFFF"/>
                </a:solidFill>
                <a:latin typeface="Roboto Slab"/>
                <a:ea typeface="Roboto Slab"/>
                <a:cs typeface="Roboto Slab"/>
                <a:sym typeface="Roboto Slab"/>
              </a:rPr>
              <a:t>“. </a:t>
            </a:r>
            <a:r>
              <a:rPr lang="en" sz="1800" i="1" dirty="0">
                <a:solidFill>
                  <a:srgbClr val="FFFFFF"/>
                </a:solidFill>
                <a:latin typeface="Roboto Slab"/>
                <a:ea typeface="Roboto Slab"/>
                <a:cs typeface="Roboto Slab"/>
                <a:sym typeface="Roboto Slab"/>
              </a:rPr>
              <a:t>. . Grant Reprieves and Pardons for Offenses against the United States, except in Cases of Impeachment</a:t>
            </a:r>
            <a:r>
              <a:rPr lang="en" sz="1800" i="1" dirty="0" smtClean="0">
                <a:solidFill>
                  <a:srgbClr val="FFFFFF"/>
                </a:solidFill>
                <a:latin typeface="Roboto Slab"/>
                <a:ea typeface="Roboto Slab"/>
                <a:cs typeface="Roboto Slab"/>
                <a:sym typeface="Roboto Slab"/>
              </a:rPr>
              <a:t>.”</a:t>
            </a:r>
            <a:endParaRPr lang="en" sz="1800" i="1" dirty="0">
              <a:solidFill>
                <a:srgbClr val="FFFFFF"/>
              </a:solidFill>
              <a:latin typeface="Roboto Slab"/>
              <a:ea typeface="Roboto Slab"/>
              <a:cs typeface="Roboto Slab"/>
              <a:sym typeface="Roboto Slab"/>
            </a:endParaRPr>
          </a:p>
          <a:p>
            <a:pPr marL="508000" lvl="0" indent="0" rtl="0">
              <a:lnSpc>
                <a:spcPct val="100000"/>
              </a:lnSpc>
              <a:spcBef>
                <a:spcPts val="0"/>
              </a:spcBef>
              <a:spcAft>
                <a:spcPts val="900"/>
              </a:spcAft>
              <a:buNone/>
            </a:pPr>
            <a:r>
              <a:rPr lang="en" sz="1800" i="1" dirty="0">
                <a:solidFill>
                  <a:srgbClr val="FFFFFF"/>
                </a:solidFill>
                <a:latin typeface="Roboto Slab"/>
                <a:ea typeface="Roboto Slab"/>
                <a:cs typeface="Roboto Slab"/>
                <a:sym typeface="Roboto Slab"/>
              </a:rPr>
              <a:t>—Article II, Section 2, Clause 1</a:t>
            </a:r>
          </a:p>
          <a:p>
            <a:pPr lvl="0" rtl="0">
              <a:lnSpc>
                <a:spcPct val="100000"/>
              </a:lnSpc>
              <a:spcBef>
                <a:spcPts val="0"/>
              </a:spcBef>
              <a:spcAft>
                <a:spcPts val="900"/>
              </a:spcAft>
              <a:buNone/>
            </a:pPr>
            <a:r>
              <a:rPr lang="en" sz="2400" dirty="0">
                <a:solidFill>
                  <a:srgbClr val="FFFFFF"/>
                </a:solidFill>
                <a:latin typeface="Roboto Slab"/>
                <a:ea typeface="Roboto Slab"/>
                <a:cs typeface="Roboto Slab"/>
                <a:sym typeface="Roboto Slab"/>
              </a:rPr>
              <a:t>A </a:t>
            </a:r>
            <a:r>
              <a:rPr lang="en" sz="2400" b="1" u="sng" dirty="0">
                <a:solidFill>
                  <a:srgbClr val="FFFFFF"/>
                </a:solidFill>
                <a:latin typeface="Roboto Slab"/>
                <a:ea typeface="Roboto Slab"/>
                <a:cs typeface="Roboto Slab"/>
                <a:sym typeface="Roboto Slab"/>
              </a:rPr>
              <a:t>reprieve</a:t>
            </a:r>
            <a:r>
              <a:rPr lang="en" sz="2400" dirty="0">
                <a:solidFill>
                  <a:srgbClr val="FFFFFF"/>
                </a:solidFill>
                <a:latin typeface="Roboto Slab"/>
                <a:ea typeface="Roboto Slab"/>
                <a:cs typeface="Roboto Slab"/>
                <a:sym typeface="Roboto Slab"/>
              </a:rPr>
              <a:t> is the postponement of the execution of a sentence. A </a:t>
            </a:r>
            <a:r>
              <a:rPr lang="en" sz="2400" b="1" u="sng" dirty="0">
                <a:solidFill>
                  <a:srgbClr val="FFFFFF"/>
                </a:solidFill>
                <a:latin typeface="Roboto Slab"/>
                <a:ea typeface="Roboto Slab"/>
                <a:cs typeface="Roboto Slab"/>
                <a:sym typeface="Roboto Slab"/>
              </a:rPr>
              <a:t>pardon</a:t>
            </a:r>
            <a:r>
              <a:rPr lang="en" sz="2400" dirty="0">
                <a:solidFill>
                  <a:srgbClr val="FFFFFF"/>
                </a:solidFill>
                <a:latin typeface="Roboto Slab"/>
                <a:ea typeface="Roboto Slab"/>
                <a:cs typeface="Roboto Slab"/>
                <a:sym typeface="Roboto Slab"/>
              </a:rPr>
              <a:t> is legal forgiveness of a crime.</a:t>
            </a:r>
          </a:p>
          <a:p>
            <a:pPr lvl="0" rtl="0">
              <a:lnSpc>
                <a:spcPct val="100000"/>
              </a:lnSpc>
              <a:spcBef>
                <a:spcPts val="0"/>
              </a:spcBef>
              <a:spcAft>
                <a:spcPts val="900"/>
              </a:spcAft>
              <a:buNone/>
            </a:pPr>
            <a:r>
              <a:rPr lang="en" sz="2400" dirty="0">
                <a:solidFill>
                  <a:srgbClr val="FFFFFF"/>
                </a:solidFill>
                <a:latin typeface="Roboto Slab"/>
                <a:ea typeface="Roboto Slab"/>
                <a:cs typeface="Roboto Slab"/>
                <a:sym typeface="Roboto Slab"/>
              </a:rPr>
              <a:t>These powers of </a:t>
            </a:r>
            <a:r>
              <a:rPr lang="en" sz="2400" b="1" u="sng" dirty="0">
                <a:solidFill>
                  <a:srgbClr val="FFFFFF"/>
                </a:solidFill>
                <a:latin typeface="Roboto Slab"/>
                <a:ea typeface="Roboto Slab"/>
                <a:cs typeface="Roboto Slab"/>
                <a:sym typeface="Roboto Slab"/>
              </a:rPr>
              <a:t>clemency</a:t>
            </a:r>
            <a:r>
              <a:rPr lang="en" sz="2400" dirty="0">
                <a:solidFill>
                  <a:srgbClr val="FFFFFF"/>
                </a:solidFill>
                <a:latin typeface="Roboto Slab"/>
                <a:ea typeface="Roboto Slab"/>
                <a:cs typeface="Roboto Slab"/>
                <a:sym typeface="Roboto Slab"/>
              </a:rPr>
              <a:t> (mercy or leniency) may be used only in cases involving </a:t>
            </a:r>
            <a:r>
              <a:rPr lang="en" sz="2400" i="1" dirty="0">
                <a:solidFill>
                  <a:srgbClr val="FFFFFF"/>
                </a:solidFill>
                <a:latin typeface="Roboto Slab"/>
                <a:ea typeface="Roboto Slab"/>
                <a:cs typeface="Roboto Slab"/>
                <a:sym typeface="Roboto Slab"/>
              </a:rPr>
              <a:t>federal</a:t>
            </a:r>
            <a:r>
              <a:rPr lang="en" sz="2400" dirty="0">
                <a:solidFill>
                  <a:srgbClr val="FFFFFF"/>
                </a:solidFill>
                <a:latin typeface="Roboto Slab"/>
                <a:ea typeface="Roboto Slab"/>
                <a:cs typeface="Roboto Slab"/>
                <a:sym typeface="Roboto Slab"/>
              </a:rPr>
              <a:t> offenses.</a:t>
            </a:r>
          </a:p>
          <a:p>
            <a:pPr lvl="0">
              <a:lnSpc>
                <a:spcPct val="100000"/>
              </a:lnSpc>
              <a:spcBef>
                <a:spcPts val="0"/>
              </a:spcBef>
              <a:buNone/>
            </a:pPr>
            <a:endParaRPr sz="2400" dirty="0">
              <a:solidFill>
                <a:srgbClr val="FFFFFF"/>
              </a:solidFill>
              <a:latin typeface="Roboto Slab"/>
              <a:ea typeface="Roboto Slab"/>
              <a:cs typeface="Roboto Slab"/>
              <a:sym typeface="Roboto Slab"/>
            </a:endParaRPr>
          </a:p>
        </p:txBody>
      </p:sp>
      <p:pic>
        <p:nvPicPr>
          <p:cNvPr id="110" name="Shape 110"/>
          <p:cNvPicPr preferRelativeResize="0"/>
          <p:nvPr/>
        </p:nvPicPr>
        <p:blipFill>
          <a:blip r:embed="rId3">
            <a:alphaModFix/>
          </a:blip>
          <a:stretch>
            <a:fillRect/>
          </a:stretch>
        </p:blipFill>
        <p:spPr>
          <a:xfrm>
            <a:off x="7068800" y="1447800"/>
            <a:ext cx="1864500" cy="2581167"/>
          </a:xfrm>
          <a:prstGeom prst="rect">
            <a:avLst/>
          </a:prstGeom>
          <a:noFill/>
          <a:ln>
            <a:noFill/>
          </a:ln>
        </p:spPr>
      </p:pic>
      <p:sp>
        <p:nvSpPr>
          <p:cNvPr id="111" name="Shape 111"/>
          <p:cNvSpPr txBox="1"/>
          <p:nvPr/>
        </p:nvSpPr>
        <p:spPr>
          <a:xfrm>
            <a:off x="7068800" y="4028967"/>
            <a:ext cx="1935300" cy="2177200"/>
          </a:xfrm>
          <a:prstGeom prst="rect">
            <a:avLst/>
          </a:prstGeom>
          <a:noFill/>
          <a:ln>
            <a:noFill/>
          </a:ln>
        </p:spPr>
        <p:txBody>
          <a:bodyPr lIns="91425" tIns="91425" rIns="91425" bIns="91425" anchor="t" anchorCtr="0">
            <a:noAutofit/>
          </a:bodyPr>
          <a:lstStyle/>
          <a:p>
            <a:pPr lvl="0">
              <a:spcBef>
                <a:spcPts val="0"/>
              </a:spcBef>
              <a:buNone/>
            </a:pPr>
            <a:r>
              <a:rPr lang="en" sz="1400" i="1" dirty="0">
                <a:solidFill>
                  <a:srgbClr val="FFFFFF"/>
                </a:solidFill>
              </a:rPr>
              <a:t>In his pardon of Richard Nixon, President Ford referred to Watergate, saying, "My conscience tells me that only I, as President, have the constitutional power to firmly shut and seal this book."</a:t>
            </a:r>
          </a:p>
        </p:txBody>
      </p:sp>
    </p:spTree>
    <p:extLst>
      <p:ext uri="{BB962C8B-B14F-4D97-AF65-F5344CB8AC3E}">
        <p14:creationId xmlns:p14="http://schemas.microsoft.com/office/powerpoint/2010/main" val="1237134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87900" y="610700"/>
            <a:ext cx="8368200" cy="914800"/>
          </a:xfrm>
          <a:prstGeom prst="rect">
            <a:avLst/>
          </a:prstGeom>
        </p:spPr>
        <p:txBody>
          <a:bodyPr lIns="91425" tIns="91425" rIns="91425" bIns="91425" anchor="b" anchorCtr="0">
            <a:noAutofit/>
          </a:bodyPr>
          <a:lstStyle/>
          <a:p>
            <a:pPr lvl="0">
              <a:spcBef>
                <a:spcPts val="0"/>
              </a:spcBef>
              <a:buNone/>
            </a:pPr>
            <a:r>
              <a:rPr lang="en"/>
              <a:t>President’s Judicial Powers</a:t>
            </a:r>
          </a:p>
        </p:txBody>
      </p:sp>
      <p:sp>
        <p:nvSpPr>
          <p:cNvPr id="117" name="Shape 117"/>
          <p:cNvSpPr txBox="1">
            <a:spLocks noGrp="1"/>
          </p:cNvSpPr>
          <p:nvPr>
            <p:ph type="body" idx="1"/>
          </p:nvPr>
        </p:nvSpPr>
        <p:spPr>
          <a:xfrm>
            <a:off x="3965500" y="1733300"/>
            <a:ext cx="5178600" cy="4627200"/>
          </a:xfrm>
          <a:prstGeom prst="rect">
            <a:avLst/>
          </a:prstGeom>
        </p:spPr>
        <p:txBody>
          <a:bodyPr lIns="91425" tIns="91425" rIns="91425" bIns="91425" anchor="t" anchorCtr="0">
            <a:noAutofit/>
          </a:bodyPr>
          <a:lstStyle/>
          <a:p>
            <a:pPr lvl="0" rtl="0">
              <a:spcBef>
                <a:spcPts val="0"/>
              </a:spcBef>
              <a:spcAft>
                <a:spcPts val="900"/>
              </a:spcAft>
              <a:buNone/>
            </a:pPr>
            <a:r>
              <a:rPr lang="en" sz="2200" dirty="0">
                <a:solidFill>
                  <a:schemeClr val="tx1"/>
                </a:solidFill>
                <a:latin typeface="Roboto Slab"/>
                <a:ea typeface="Roboto Slab"/>
                <a:cs typeface="Roboto Slab"/>
                <a:sym typeface="Roboto Slab"/>
              </a:rPr>
              <a:t>The pardoning power includes the power of </a:t>
            </a:r>
            <a:r>
              <a:rPr lang="en" sz="2200" b="1" u="sng" dirty="0">
                <a:solidFill>
                  <a:schemeClr val="tx1"/>
                </a:solidFill>
                <a:latin typeface="Roboto Slab"/>
                <a:ea typeface="Roboto Slab"/>
                <a:cs typeface="Roboto Slab"/>
                <a:sym typeface="Roboto Slab"/>
              </a:rPr>
              <a:t>commutation</a:t>
            </a:r>
            <a:r>
              <a:rPr lang="en" sz="2200" dirty="0">
                <a:solidFill>
                  <a:schemeClr val="tx1"/>
                </a:solidFill>
                <a:latin typeface="Roboto Slab"/>
                <a:ea typeface="Roboto Slab"/>
                <a:cs typeface="Roboto Slab"/>
                <a:sym typeface="Roboto Slab"/>
              </a:rPr>
              <a:t>, or the power to reduce a fine or the length of a sentence imposed by a court.</a:t>
            </a:r>
          </a:p>
          <a:p>
            <a:pPr lvl="0" rtl="0">
              <a:spcBef>
                <a:spcPts val="0"/>
              </a:spcBef>
              <a:spcAft>
                <a:spcPts val="900"/>
              </a:spcAft>
              <a:buNone/>
            </a:pPr>
            <a:r>
              <a:rPr lang="en" sz="2200" dirty="0">
                <a:solidFill>
                  <a:schemeClr val="tx1"/>
                </a:solidFill>
                <a:latin typeface="Roboto Slab"/>
                <a:ea typeface="Roboto Slab"/>
                <a:cs typeface="Roboto Slab"/>
                <a:sym typeface="Roboto Slab"/>
              </a:rPr>
              <a:t>The pardoning power also includes the power of </a:t>
            </a:r>
            <a:r>
              <a:rPr lang="en" sz="2200" b="1" u="sng" dirty="0">
                <a:solidFill>
                  <a:schemeClr val="tx1"/>
                </a:solidFill>
                <a:latin typeface="Roboto Slab"/>
                <a:ea typeface="Roboto Slab"/>
                <a:cs typeface="Roboto Slab"/>
                <a:sym typeface="Roboto Slab"/>
              </a:rPr>
              <a:t>amnesty</a:t>
            </a:r>
            <a:r>
              <a:rPr lang="en" sz="2200" dirty="0">
                <a:solidFill>
                  <a:schemeClr val="tx1"/>
                </a:solidFill>
                <a:latin typeface="Roboto Slab"/>
                <a:ea typeface="Roboto Slab"/>
                <a:cs typeface="Roboto Slab"/>
                <a:sym typeface="Roboto Slab"/>
              </a:rPr>
              <a:t>, which is in effect a blanket pardon offered to a group of law violators. </a:t>
            </a:r>
          </a:p>
        </p:txBody>
      </p:sp>
      <p:pic>
        <p:nvPicPr>
          <p:cNvPr id="118" name="Shape 118"/>
          <p:cNvPicPr preferRelativeResize="0"/>
          <p:nvPr/>
        </p:nvPicPr>
        <p:blipFill>
          <a:blip r:embed="rId3">
            <a:alphaModFix/>
          </a:blip>
          <a:stretch>
            <a:fillRect/>
          </a:stretch>
        </p:blipFill>
        <p:spPr>
          <a:xfrm>
            <a:off x="211125" y="1733299"/>
            <a:ext cx="3576174" cy="2714299"/>
          </a:xfrm>
          <a:prstGeom prst="rect">
            <a:avLst/>
          </a:prstGeom>
          <a:noFill/>
          <a:ln>
            <a:noFill/>
          </a:ln>
        </p:spPr>
      </p:pic>
      <p:sp>
        <p:nvSpPr>
          <p:cNvPr id="119" name="Shape 119"/>
          <p:cNvSpPr txBox="1"/>
          <p:nvPr/>
        </p:nvSpPr>
        <p:spPr>
          <a:xfrm>
            <a:off x="279925" y="4696400"/>
            <a:ext cx="3440700" cy="1664000"/>
          </a:xfrm>
          <a:prstGeom prst="rect">
            <a:avLst/>
          </a:prstGeom>
          <a:noFill/>
          <a:ln>
            <a:noFill/>
          </a:ln>
        </p:spPr>
        <p:txBody>
          <a:bodyPr lIns="91425" tIns="91425" rIns="91425" bIns="91425" anchor="t" anchorCtr="0">
            <a:noAutofit/>
          </a:bodyPr>
          <a:lstStyle/>
          <a:p>
            <a:pPr lvl="0">
              <a:spcBef>
                <a:spcPts val="0"/>
              </a:spcBef>
              <a:buNone/>
            </a:pPr>
            <a:r>
              <a:rPr lang="en" sz="2000" i="1" dirty="0">
                <a:solidFill>
                  <a:srgbClr val="FFFFFF"/>
                </a:solidFill>
              </a:rPr>
              <a:t>Some protestors burned their draft cards to show their opposition to the Vietnam War.</a:t>
            </a:r>
          </a:p>
        </p:txBody>
      </p:sp>
    </p:spTree>
    <p:extLst>
      <p:ext uri="{BB962C8B-B14F-4D97-AF65-F5344CB8AC3E}">
        <p14:creationId xmlns:p14="http://schemas.microsoft.com/office/powerpoint/2010/main" val="599073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87900" y="610700"/>
            <a:ext cx="8368200" cy="914800"/>
          </a:xfrm>
          <a:prstGeom prst="rect">
            <a:avLst/>
          </a:prstGeom>
        </p:spPr>
        <p:txBody>
          <a:bodyPr lIns="91425" tIns="91425" rIns="91425" bIns="91425" anchor="b" anchorCtr="0">
            <a:noAutofit/>
          </a:bodyPr>
          <a:lstStyle/>
          <a:p>
            <a:pPr lvl="0">
              <a:spcBef>
                <a:spcPts val="0"/>
              </a:spcBef>
              <a:buNone/>
            </a:pPr>
            <a:r>
              <a:rPr lang="en"/>
              <a:t>Powers of Appointment and Removal</a:t>
            </a:r>
          </a:p>
        </p:txBody>
      </p:sp>
      <p:sp>
        <p:nvSpPr>
          <p:cNvPr id="125" name="Shape 125"/>
          <p:cNvSpPr txBox="1">
            <a:spLocks noGrp="1"/>
          </p:cNvSpPr>
          <p:nvPr>
            <p:ph type="body" idx="1"/>
          </p:nvPr>
        </p:nvSpPr>
        <p:spPr>
          <a:xfrm>
            <a:off x="381000" y="1701800"/>
            <a:ext cx="8368200" cy="4762800"/>
          </a:xfrm>
          <a:prstGeom prst="rect">
            <a:avLst/>
          </a:prstGeom>
        </p:spPr>
        <p:txBody>
          <a:bodyPr lIns="91425" tIns="91425" rIns="91425" bIns="91425" anchor="t" anchorCtr="0">
            <a:noAutofit/>
          </a:bodyPr>
          <a:lstStyle/>
          <a:p>
            <a:pPr lvl="0" rtl="0">
              <a:spcBef>
                <a:spcPts val="0"/>
              </a:spcBef>
              <a:spcAft>
                <a:spcPts val="0"/>
              </a:spcAft>
              <a:buNone/>
            </a:pPr>
            <a:r>
              <a:rPr lang="en" sz="2400" i="1" dirty="0">
                <a:solidFill>
                  <a:srgbClr val="FFFFFF"/>
                </a:solidFill>
                <a:latin typeface="Roboto Slab"/>
                <a:ea typeface="Roboto Slab"/>
                <a:cs typeface="Roboto Slab"/>
                <a:sym typeface="Roboto Slab"/>
              </a:rPr>
              <a:t>A President cannot hope to succeed without loyal subordinates who support the policies of the President’s administration. To that end, the Constitution says that the President…</a:t>
            </a:r>
          </a:p>
          <a:p>
            <a:pPr marL="457200" lvl="0" indent="0" rtl="0">
              <a:spcBef>
                <a:spcPts val="0"/>
              </a:spcBef>
              <a:spcAft>
                <a:spcPts val="0"/>
              </a:spcAft>
              <a:buNone/>
            </a:pPr>
            <a:r>
              <a:rPr lang="en" sz="2400" i="1" dirty="0" smtClean="0">
                <a:solidFill>
                  <a:srgbClr val="FFFFFF"/>
                </a:solidFill>
                <a:latin typeface="Roboto Slab"/>
                <a:ea typeface="Roboto Slab"/>
                <a:cs typeface="Roboto Slab"/>
                <a:sym typeface="Roboto Slab"/>
              </a:rPr>
              <a:t>“by </a:t>
            </a:r>
            <a:r>
              <a:rPr lang="en" sz="2400" i="1" dirty="0">
                <a:solidFill>
                  <a:srgbClr val="FFFFFF"/>
                </a:solidFill>
                <a:latin typeface="Roboto Slab"/>
                <a:ea typeface="Roboto Slab"/>
                <a:cs typeface="Roboto Slab"/>
                <a:sym typeface="Roboto Slab"/>
              </a:rPr>
              <a:t>and with the Advice and Consent of the Senate . . . shall appoint Ambassadors, other public Ministers and Consuls, Judges of the supreme Court, and all other Officers of the United States, whose Appointments are not herein otherwise provided for . . .but the Congress may by Law vest the Appointment of such inferior Officers, as they think proper, in the President alone, in the Courts of Law, or in the Heads of Departments</a:t>
            </a:r>
            <a:r>
              <a:rPr lang="en" sz="2400" i="1" dirty="0" smtClean="0">
                <a:solidFill>
                  <a:srgbClr val="FFFFFF"/>
                </a:solidFill>
                <a:latin typeface="Roboto Slab"/>
                <a:ea typeface="Roboto Slab"/>
                <a:cs typeface="Roboto Slab"/>
                <a:sym typeface="Roboto Slab"/>
              </a:rPr>
              <a:t>.”</a:t>
            </a:r>
            <a:endParaRPr lang="en" sz="2400" i="1" dirty="0">
              <a:solidFill>
                <a:srgbClr val="FFFFFF"/>
              </a:solidFill>
              <a:latin typeface="Roboto Slab"/>
              <a:ea typeface="Roboto Slab"/>
              <a:cs typeface="Roboto Slab"/>
              <a:sym typeface="Roboto Slab"/>
            </a:endParaRPr>
          </a:p>
          <a:p>
            <a:pPr marL="711200" lvl="0" indent="203200" rtl="0">
              <a:spcBef>
                <a:spcPts val="0"/>
              </a:spcBef>
              <a:spcAft>
                <a:spcPts val="900"/>
              </a:spcAft>
              <a:buNone/>
            </a:pPr>
            <a:r>
              <a:rPr lang="en" sz="2400" i="1" dirty="0">
                <a:solidFill>
                  <a:srgbClr val="FFFFFF"/>
                </a:solidFill>
                <a:latin typeface="Roboto Slab"/>
                <a:ea typeface="Roboto Slab"/>
                <a:cs typeface="Roboto Slab"/>
                <a:sym typeface="Roboto Slab"/>
              </a:rPr>
              <a:t>—Article II, Section 2, Clause 2</a:t>
            </a:r>
          </a:p>
          <a:p>
            <a:pPr lvl="0">
              <a:spcBef>
                <a:spcPts val="0"/>
              </a:spcBef>
              <a:buNone/>
            </a:pPr>
            <a:endParaRPr sz="2400" dirty="0">
              <a:solidFill>
                <a:srgbClr val="FFFFFF"/>
              </a:solidFill>
              <a:latin typeface="Roboto Slab"/>
              <a:ea typeface="Roboto Slab"/>
              <a:cs typeface="Roboto Slab"/>
              <a:sym typeface="Roboto Slab"/>
            </a:endParaRPr>
          </a:p>
        </p:txBody>
      </p:sp>
    </p:spTree>
    <p:extLst>
      <p:ext uri="{BB962C8B-B14F-4D97-AF65-F5344CB8AC3E}">
        <p14:creationId xmlns:p14="http://schemas.microsoft.com/office/powerpoint/2010/main" val="2934401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87900" y="610700"/>
            <a:ext cx="8368200" cy="914800"/>
          </a:xfrm>
          <a:prstGeom prst="rect">
            <a:avLst/>
          </a:prstGeom>
        </p:spPr>
        <p:txBody>
          <a:bodyPr lIns="91425" tIns="91425" rIns="91425" bIns="91425" anchor="b" anchorCtr="0">
            <a:noAutofit/>
          </a:bodyPr>
          <a:lstStyle/>
          <a:p>
            <a:pPr lvl="0">
              <a:spcBef>
                <a:spcPts val="0"/>
              </a:spcBef>
              <a:buNone/>
            </a:pPr>
            <a:r>
              <a:rPr lang="en"/>
              <a:t>Powers of Appointment and Removal</a:t>
            </a:r>
          </a:p>
        </p:txBody>
      </p:sp>
      <p:sp>
        <p:nvSpPr>
          <p:cNvPr id="131" name="Shape 131"/>
          <p:cNvSpPr txBox="1">
            <a:spLocks noGrp="1"/>
          </p:cNvSpPr>
          <p:nvPr>
            <p:ph type="body" idx="1"/>
          </p:nvPr>
        </p:nvSpPr>
        <p:spPr>
          <a:xfrm>
            <a:off x="381000" y="1803400"/>
            <a:ext cx="5327100" cy="41052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2400" dirty="0">
                <a:solidFill>
                  <a:srgbClr val="FFFFFF"/>
                </a:solidFill>
                <a:latin typeface="Roboto Slab"/>
                <a:ea typeface="Roboto Slab"/>
                <a:cs typeface="Roboto Slab"/>
                <a:sym typeface="Roboto Slab"/>
              </a:rPr>
              <a:t>The President names most of the top-ranking officers of the Federal Government. Among them are </a:t>
            </a:r>
          </a:p>
          <a:p>
            <a:pPr lvl="0">
              <a:lnSpc>
                <a:spcPct val="100000"/>
              </a:lnSpc>
              <a:spcBef>
                <a:spcPts val="0"/>
              </a:spcBef>
              <a:spcAft>
                <a:spcPts val="0"/>
              </a:spcAft>
              <a:buNone/>
            </a:pPr>
            <a:endParaRPr sz="2400" dirty="0">
              <a:solidFill>
                <a:srgbClr val="FFFFFF"/>
              </a:solidFill>
              <a:latin typeface="Roboto Slab"/>
              <a:ea typeface="Roboto Slab"/>
              <a:cs typeface="Roboto Slab"/>
              <a:sym typeface="Roboto Slab"/>
            </a:endParaRPr>
          </a:p>
          <a:p>
            <a:pPr lvl="0">
              <a:lnSpc>
                <a:spcPct val="100000"/>
              </a:lnSpc>
              <a:spcBef>
                <a:spcPts val="0"/>
              </a:spcBef>
              <a:spcAft>
                <a:spcPts val="0"/>
              </a:spcAft>
              <a:buNone/>
            </a:pPr>
            <a:r>
              <a:rPr lang="en" sz="2400" dirty="0">
                <a:solidFill>
                  <a:srgbClr val="FFFFFF"/>
                </a:solidFill>
                <a:latin typeface="Roboto Slab"/>
                <a:ea typeface="Roboto Slab"/>
                <a:cs typeface="Roboto Slab"/>
                <a:sym typeface="Roboto Slab"/>
              </a:rPr>
              <a:t>(1) ambassadors and other diplomats</a:t>
            </a:r>
          </a:p>
          <a:p>
            <a:pPr lvl="0">
              <a:lnSpc>
                <a:spcPct val="100000"/>
              </a:lnSpc>
              <a:spcBef>
                <a:spcPts val="0"/>
              </a:spcBef>
              <a:spcAft>
                <a:spcPts val="0"/>
              </a:spcAft>
              <a:buNone/>
            </a:pPr>
            <a:r>
              <a:rPr lang="en" sz="2400" dirty="0">
                <a:solidFill>
                  <a:srgbClr val="FFFFFF"/>
                </a:solidFill>
                <a:latin typeface="Roboto Slab"/>
                <a:ea typeface="Roboto Slab"/>
                <a:cs typeface="Roboto Slab"/>
                <a:sym typeface="Roboto Slab"/>
              </a:rPr>
              <a:t>(2) Cabinet members and their top aides </a:t>
            </a:r>
          </a:p>
          <a:p>
            <a:pPr lvl="0">
              <a:lnSpc>
                <a:spcPct val="100000"/>
              </a:lnSpc>
              <a:spcBef>
                <a:spcPts val="0"/>
              </a:spcBef>
              <a:spcAft>
                <a:spcPts val="0"/>
              </a:spcAft>
              <a:buNone/>
            </a:pPr>
            <a:r>
              <a:rPr lang="en" sz="2400" dirty="0">
                <a:solidFill>
                  <a:srgbClr val="FFFFFF"/>
                </a:solidFill>
                <a:latin typeface="Roboto Slab"/>
                <a:ea typeface="Roboto Slab"/>
                <a:cs typeface="Roboto Slab"/>
                <a:sym typeface="Roboto Slab"/>
              </a:rPr>
              <a:t>(3) the heads of independent agencies</a:t>
            </a:r>
          </a:p>
          <a:p>
            <a:pPr lvl="0">
              <a:lnSpc>
                <a:spcPct val="100000"/>
              </a:lnSpc>
              <a:spcBef>
                <a:spcPts val="0"/>
              </a:spcBef>
              <a:spcAft>
                <a:spcPts val="0"/>
              </a:spcAft>
              <a:buNone/>
            </a:pPr>
            <a:r>
              <a:rPr lang="en" sz="2400" dirty="0">
                <a:solidFill>
                  <a:srgbClr val="FFFFFF"/>
                </a:solidFill>
                <a:latin typeface="Roboto Slab"/>
                <a:ea typeface="Roboto Slab"/>
                <a:cs typeface="Roboto Slab"/>
                <a:sym typeface="Roboto Slab"/>
              </a:rPr>
              <a:t>(4) all federal judges, U.S. marshals, and attorneys </a:t>
            </a:r>
          </a:p>
          <a:p>
            <a:pPr lvl="0">
              <a:lnSpc>
                <a:spcPct val="100000"/>
              </a:lnSpc>
              <a:spcBef>
                <a:spcPts val="0"/>
              </a:spcBef>
              <a:spcAft>
                <a:spcPts val="0"/>
              </a:spcAft>
              <a:buNone/>
            </a:pPr>
            <a:r>
              <a:rPr lang="en" sz="2400" dirty="0">
                <a:solidFill>
                  <a:srgbClr val="FFFFFF"/>
                </a:solidFill>
                <a:latin typeface="Roboto Slab"/>
                <a:ea typeface="Roboto Slab"/>
                <a:cs typeface="Roboto Slab"/>
                <a:sym typeface="Roboto Slab"/>
              </a:rPr>
              <a:t>(5) all officers in the armed forces </a:t>
            </a:r>
          </a:p>
        </p:txBody>
      </p:sp>
      <p:pic>
        <p:nvPicPr>
          <p:cNvPr id="2050" name="Picture 2" descr="Image result for presidential appoint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263" y="3733800"/>
            <a:ext cx="3657599"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634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2120</TotalTime>
  <Words>4332</Words>
  <Application>Microsoft Office PowerPoint</Application>
  <PresentationFormat>On-screen Show (4:3)</PresentationFormat>
  <Paragraphs>271</Paragraphs>
  <Slides>35</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Roboto Slab</vt:lpstr>
      <vt:lpstr>Wingdings</vt:lpstr>
      <vt:lpstr>Office Theme</vt:lpstr>
      <vt:lpstr>Warm-up </vt:lpstr>
      <vt:lpstr>Warm-up</vt:lpstr>
      <vt:lpstr>Quiz on Congress</vt:lpstr>
      <vt:lpstr>Presidential Powers: Legislative, Judicial, Diplomatic, Military</vt:lpstr>
      <vt:lpstr>Power to Execute the Law</vt:lpstr>
      <vt:lpstr>President’s Judicial Powers</vt:lpstr>
      <vt:lpstr>President’s Judicial Powers</vt:lpstr>
      <vt:lpstr>Powers of Appointment and Removal</vt:lpstr>
      <vt:lpstr>Powers of Appointment and Removal</vt:lpstr>
      <vt:lpstr>PowerPoint Presentation</vt:lpstr>
      <vt:lpstr>Powers of Appointment and Removal</vt:lpstr>
      <vt:lpstr>PowerPoint Presentation</vt:lpstr>
      <vt:lpstr>President’s Legislative Powers</vt:lpstr>
      <vt:lpstr>PowerPoint Presentation</vt:lpstr>
      <vt:lpstr>President’s Legislative Powers</vt:lpstr>
      <vt:lpstr>Executive Orders </vt:lpstr>
      <vt:lpstr>Treaties</vt:lpstr>
      <vt:lpstr>Rank the tasks in the list from 1 (hardest) to 4 (easiest). There is no correct answer! Use your own judgment.</vt:lpstr>
      <vt:lpstr>Who does what?</vt:lpstr>
      <vt:lpstr>Review: can the President… </vt:lpstr>
      <vt:lpstr>Review: can the President… </vt:lpstr>
      <vt:lpstr>Presidential Roles</vt:lpstr>
      <vt:lpstr>Chief Executive</vt:lpstr>
      <vt:lpstr>Commander-in-Chief</vt:lpstr>
      <vt:lpstr>Chief of State</vt:lpstr>
      <vt:lpstr>Chief Citizen</vt:lpstr>
      <vt:lpstr>Chief of Party</vt:lpstr>
      <vt:lpstr>Chief Legislator</vt:lpstr>
      <vt:lpstr>Chief Diplomat</vt:lpstr>
      <vt:lpstr>Chief Executive</vt:lpstr>
      <vt:lpstr>Commander-in-Chief</vt:lpstr>
      <vt:lpstr>Chief Legislator</vt:lpstr>
      <vt:lpstr>Warm-up</vt:lpstr>
      <vt:lpstr>Stations</vt:lpstr>
      <vt:lpstr>Stations</vt:lpstr>
    </vt:vector>
  </TitlesOfParts>
  <Company>Durham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Presidential Powers</dc:title>
  <dc:creator>Rachal Staring</dc:creator>
  <cp:lastModifiedBy>Rachal Staring</cp:lastModifiedBy>
  <cp:revision>37</cp:revision>
  <dcterms:created xsi:type="dcterms:W3CDTF">2018-01-30T14:20:23Z</dcterms:created>
  <dcterms:modified xsi:type="dcterms:W3CDTF">2020-03-06T14:03:33Z</dcterms:modified>
</cp:coreProperties>
</file>